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89" r:id="rId3"/>
    <p:sldId id="300" r:id="rId4"/>
    <p:sldId id="302" r:id="rId5"/>
    <p:sldId id="301" r:id="rId6"/>
    <p:sldId id="280" r:id="rId7"/>
    <p:sldId id="290" r:id="rId8"/>
    <p:sldId id="293" r:id="rId9"/>
    <p:sldId id="283" r:id="rId10"/>
    <p:sldId id="299" r:id="rId11"/>
    <p:sldId id="266" r:id="rId12"/>
    <p:sldId id="257" r:id="rId13"/>
    <p:sldId id="288" r:id="rId14"/>
    <p:sldId id="268" r:id="rId15"/>
    <p:sldId id="298" r:id="rId16"/>
    <p:sldId id="279" r:id="rId17"/>
    <p:sldId id="287" r:id="rId18"/>
    <p:sldId id="285" r:id="rId19"/>
    <p:sldId id="278" r:id="rId20"/>
    <p:sldId id="291" r:id="rId21"/>
    <p:sldId id="267" r:id="rId22"/>
    <p:sldId id="277" r:id="rId23"/>
    <p:sldId id="295" r:id="rId24"/>
    <p:sldId id="294" r:id="rId25"/>
    <p:sldId id="260" r:id="rId26"/>
    <p:sldId id="25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4" autoAdjust="0"/>
    <p:restoredTop sz="94680" autoAdjust="0"/>
  </p:normalViewPr>
  <p:slideViewPr>
    <p:cSldViewPr>
      <p:cViewPr>
        <p:scale>
          <a:sx n="100" d="100"/>
          <a:sy n="100" d="100"/>
        </p:scale>
        <p:origin x="-941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072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90E91-A3D1-4ACE-BD3E-0E0621D4C718}" type="datetimeFigureOut">
              <a:rPr lang="en-US" smtClean="0"/>
              <a:pPr/>
              <a:t>6/13/2017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45EF1-B6D6-4461-93BA-5A4C014280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40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45EF1-B6D6-4461-93BA-5A4C0142801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8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3C26-C012-45DA-9FB6-1A0A3281CD38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CE0BE3F-4D1B-4796-B196-1B8621832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3C26-C012-45DA-9FB6-1A0A3281CD38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BE3F-4D1B-4796-B196-1B8621832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3C26-C012-45DA-9FB6-1A0A3281CD38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BE3F-4D1B-4796-B196-1B8621832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3C26-C012-45DA-9FB6-1A0A3281CD38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BE3F-4D1B-4796-B196-1B8621832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3C26-C012-45DA-9FB6-1A0A3281CD38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BE3F-4D1B-4796-B196-1B8621832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3C26-C012-45DA-9FB6-1A0A3281CD38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BE3F-4D1B-4796-B196-1B86218328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3C26-C012-45DA-9FB6-1A0A3281CD38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BE3F-4D1B-4796-B196-1B86218328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3C26-C012-45DA-9FB6-1A0A3281CD38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BE3F-4D1B-4796-B196-1B8621832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3C26-C012-45DA-9FB6-1A0A3281CD38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BE3F-4D1B-4796-B196-1B8621832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3C26-C012-45DA-9FB6-1A0A3281CD38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BE3F-4D1B-4796-B196-1B86218328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3C26-C012-45DA-9FB6-1A0A3281CD38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0BE3F-4D1B-4796-B196-1B86218328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 cstate="print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2173C26-C012-45DA-9FB6-1A0A3281CD38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6CE0BE3F-4D1B-4796-B196-1B8621832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8712968" cy="2232248"/>
          </a:xfrm>
        </p:spPr>
        <p:txBody>
          <a:bodyPr>
            <a:normAutofit fontScale="90000"/>
          </a:bodyPr>
          <a:lstStyle/>
          <a:p>
            <a:pPr algn="ctr"/>
            <a:r>
              <a:rPr lang="uk-UA" noProof="0" dirty="0" smtClean="0">
                <a:solidFill>
                  <a:srgbClr val="FF0000"/>
                </a:solidFill>
              </a:rPr>
              <a:t>Звіт</a:t>
            </a:r>
            <a:br>
              <a:rPr lang="uk-UA" noProof="0" dirty="0" smtClean="0">
                <a:solidFill>
                  <a:srgbClr val="FF0000"/>
                </a:solidFill>
              </a:rPr>
            </a:br>
            <a:r>
              <a:rPr lang="uk-UA" noProof="0" dirty="0" smtClean="0">
                <a:solidFill>
                  <a:srgbClr val="FF0000"/>
                </a:solidFill>
              </a:rPr>
              <a:t>інформаційно-ресурсного</a:t>
            </a:r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uk-UA" noProof="0" dirty="0" smtClean="0">
                <a:solidFill>
                  <a:srgbClr val="FF0000"/>
                </a:solidFill>
              </a:rPr>
              <a:t>центру </a:t>
            </a:r>
            <a:r>
              <a:rPr lang="uk-UA" noProof="0" dirty="0" smtClean="0">
                <a:solidFill>
                  <a:srgbClr val="FF0000"/>
                </a:solidFill>
              </a:rPr>
              <a:t/>
            </a:r>
            <a:br>
              <a:rPr lang="uk-UA" noProof="0" dirty="0" smtClean="0">
                <a:solidFill>
                  <a:srgbClr val="FF0000"/>
                </a:solidFill>
              </a:rPr>
            </a:br>
            <a:r>
              <a:rPr lang="uk-UA" noProof="0" dirty="0" smtClean="0">
                <a:solidFill>
                  <a:srgbClr val="FF0000"/>
                </a:solidFill>
              </a:rPr>
              <a:t>«Вікно в Америку» </a:t>
            </a:r>
            <a:r>
              <a:rPr lang="uk-UA" noProof="0" dirty="0" smtClean="0">
                <a:solidFill>
                  <a:srgbClr val="FF0000"/>
                </a:solidFill>
              </a:rPr>
              <a:t> за 2016 Р. </a:t>
            </a:r>
            <a:r>
              <a:rPr lang="uk-UA" noProof="0" dirty="0" smtClean="0">
                <a:solidFill>
                  <a:srgbClr val="FF0000"/>
                </a:solidFill>
              </a:rPr>
              <a:t/>
            </a:r>
            <a:br>
              <a:rPr lang="uk-UA" noProof="0" dirty="0" smtClean="0">
                <a:solidFill>
                  <a:srgbClr val="FF0000"/>
                </a:solidFill>
              </a:rPr>
            </a:br>
            <a:r>
              <a:rPr lang="uk-UA" noProof="0" dirty="0" smtClean="0">
                <a:solidFill>
                  <a:srgbClr val="FF0000"/>
                </a:solidFill>
              </a:rPr>
              <a:t>Рік </a:t>
            </a:r>
            <a:r>
              <a:rPr lang="uk-UA" noProof="0" dirty="0" smtClean="0">
                <a:solidFill>
                  <a:srgbClr val="FF0000"/>
                </a:solidFill>
              </a:rPr>
              <a:t>англійської </a:t>
            </a:r>
            <a:r>
              <a:rPr lang="uk-UA" noProof="0" dirty="0" smtClean="0">
                <a:solidFill>
                  <a:srgbClr val="FF0000"/>
                </a:solidFill>
              </a:rPr>
              <a:t>мови в Україні</a:t>
            </a:r>
            <a:r>
              <a:rPr lang="uk-UA" noProof="0" dirty="0" smtClean="0">
                <a:solidFill>
                  <a:srgbClr val="FF0000"/>
                </a:solidFill>
              </a:rPr>
              <a:t/>
            </a:r>
            <a:br>
              <a:rPr lang="uk-UA" noProof="0" dirty="0" smtClean="0">
                <a:solidFill>
                  <a:srgbClr val="FF0000"/>
                </a:solidFill>
              </a:rPr>
            </a:br>
            <a:endParaRPr lang="uk-UA" noProof="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3645024"/>
            <a:ext cx="4824536" cy="2244670"/>
          </a:xfrm>
        </p:spPr>
        <p:txBody>
          <a:bodyPr>
            <a:normAutofit/>
          </a:bodyPr>
          <a:lstStyle/>
          <a:p>
            <a:r>
              <a:rPr lang="uk-UA" sz="2400" noProof="0" dirty="0" smtClean="0"/>
              <a:t>Усенко С.Ю., керівник інформаційно-ресурсного центру «Вікно в Америку» </a:t>
            </a:r>
          </a:p>
          <a:p>
            <a:r>
              <a:rPr lang="uk-UA" sz="2400" dirty="0" smtClean="0"/>
              <a:t>Гаврилюк </a:t>
            </a:r>
            <a:r>
              <a:rPr lang="uk-UA" sz="2400" dirty="0" smtClean="0"/>
              <a:t>Т.М</a:t>
            </a:r>
            <a:r>
              <a:rPr lang="uk-UA" sz="2400" dirty="0"/>
              <a:t>., </a:t>
            </a:r>
            <a:r>
              <a:rPr lang="uk-UA" sz="2400" dirty="0" smtClean="0"/>
              <a:t>вчитель-інструктор </a:t>
            </a:r>
            <a:endParaRPr lang="uk-UA" sz="2400" noProof="0" dirty="0" smtClean="0"/>
          </a:p>
          <a:p>
            <a:endParaRPr lang="uk-UA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3563888" y="574567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Дніпро - 2017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02" y="231527"/>
            <a:ext cx="1084212" cy="10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WOA_2016\logo_preview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35620"/>
            <a:ext cx="1017566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64" y="116632"/>
            <a:ext cx="2608872" cy="10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1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920880" cy="135902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Проект «Експрес англійська». </a:t>
            </a:r>
            <a:br>
              <a:rPr lang="uk-UA" dirty="0" smtClean="0"/>
            </a:br>
            <a:r>
              <a:rPr lang="uk-UA" sz="2700" dirty="0" smtClean="0"/>
              <a:t>Автор, вчитель-інструктор Тамара Гаврилюк.</a:t>
            </a:r>
            <a:br>
              <a:rPr lang="uk-UA" sz="2700" dirty="0" smtClean="0"/>
            </a:br>
            <a:r>
              <a:rPr lang="uk-UA" dirty="0" smtClean="0"/>
              <a:t>78 зустрічей-уроків/ 2439 </a:t>
            </a:r>
            <a:r>
              <a:rPr lang="uk-UA" dirty="0" smtClean="0"/>
              <a:t>відвідувань учасників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8496944" cy="450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947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Експрес-курс англійської мови. </a:t>
            </a:r>
            <a:br>
              <a:rPr lang="uk-UA" dirty="0" smtClean="0"/>
            </a:br>
            <a:r>
              <a:rPr lang="uk-UA" dirty="0" smtClean="0"/>
              <a:t>Базова англійська: 38 /1168 учасників </a:t>
            </a:r>
            <a:endParaRPr lang="uk-UA" noProof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7073923" cy="5256584"/>
          </a:xfrm>
          <a:prstGeom prst="rect">
            <a:avLst/>
          </a:prstGeom>
        </p:spPr>
      </p:pic>
      <p:pic>
        <p:nvPicPr>
          <p:cNvPr id="8" name="Содержимое 7" descr="16806813_1619781678035558_1519552181121016335_n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5868536" y="1628800"/>
            <a:ext cx="3240360" cy="2248809"/>
          </a:xfrm>
        </p:spPr>
      </p:pic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3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49817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Експрес-курс англійської мови.</a:t>
            </a:r>
            <a:br>
              <a:rPr lang="uk-UA" dirty="0" smtClean="0"/>
            </a:br>
            <a:r>
              <a:rPr lang="uk-UA" dirty="0" smtClean="0"/>
              <a:t>“Активуй англійську</a:t>
            </a:r>
            <a:r>
              <a:rPr lang="uk-UA" dirty="0"/>
              <a:t>!”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3100" dirty="0" smtClean="0"/>
              <a:t>11 </a:t>
            </a:r>
            <a:r>
              <a:rPr lang="uk-UA" sz="3100" dirty="0"/>
              <a:t>жовтня – рекорд відвідувань – 120 чоловік.</a:t>
            </a:r>
            <a:endParaRPr lang="uk-UA" sz="3100" noProof="0" dirty="0"/>
          </a:p>
        </p:txBody>
      </p:sp>
      <p:pic>
        <p:nvPicPr>
          <p:cNvPr id="6" name="Содержимое 5" descr="колаж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844824"/>
            <a:ext cx="6480720" cy="4860540"/>
          </a:xfrm>
        </p:spPr>
      </p:pic>
    </p:spTree>
    <p:extLst>
      <p:ext uri="{BB962C8B-B14F-4D97-AF65-F5344CB8AC3E}">
        <p14:creationId xmlns:p14="http://schemas.microsoft.com/office/powerpoint/2010/main" val="252270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Експрес-курс англійської мови.</a:t>
            </a:r>
            <a:br>
              <a:rPr lang="uk-UA" dirty="0" smtClean="0"/>
            </a:br>
            <a:r>
              <a:rPr lang="uk-UA" dirty="0" smtClean="0"/>
              <a:t>“Активуй англійську!” : </a:t>
            </a:r>
            <a:r>
              <a:rPr lang="uk-UA" dirty="0" smtClean="0"/>
              <a:t>40 зустрічей / </a:t>
            </a:r>
            <a:r>
              <a:rPr lang="uk-UA" dirty="0" smtClean="0"/>
              <a:t>1271 відвідувачів </a:t>
            </a:r>
            <a:br>
              <a:rPr lang="uk-UA" dirty="0" smtClean="0"/>
            </a:br>
            <a:endParaRPr lang="uk-UA" noProof="0" dirty="0"/>
          </a:p>
        </p:txBody>
      </p:sp>
      <p:pic>
        <p:nvPicPr>
          <p:cNvPr id="4" name="Содержимое 3" descr="15977982_1313426548695580_4489200391880481380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6816757" cy="5112568"/>
          </a:xfrm>
        </p:spPr>
      </p:pic>
    </p:spTree>
    <p:extLst>
      <p:ext uri="{BB962C8B-B14F-4D97-AF65-F5344CB8AC3E}">
        <p14:creationId xmlns:p14="http://schemas.microsoft.com/office/powerpoint/2010/main" val="252270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062664" cy="1373014"/>
          </a:xfrm>
        </p:spPr>
        <p:txBody>
          <a:bodyPr>
            <a:normAutofit/>
          </a:bodyPr>
          <a:lstStyle/>
          <a:p>
            <a:r>
              <a:rPr lang="uk-UA" noProof="0" dirty="0" smtClean="0"/>
              <a:t>Всесвітній день англійської мови. </a:t>
            </a:r>
            <a:r>
              <a:rPr lang="uk-UA" sz="2700" noProof="0" dirty="0" smtClean="0"/>
              <a:t>квітень</a:t>
            </a:r>
            <a:endParaRPr lang="uk-UA" sz="2700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4788024" y="1268760"/>
            <a:ext cx="4017640" cy="531721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/>
              <a:t>П</a:t>
            </a:r>
            <a:r>
              <a:rPr lang="ru-RU" b="1" dirty="0" err="1" smtClean="0"/>
              <a:t>оширювали</a:t>
            </a:r>
            <a:r>
              <a:rPr lang="ru-RU" b="1" dirty="0" smtClean="0"/>
              <a:t> </a:t>
            </a:r>
            <a:r>
              <a:rPr lang="ru-RU" b="1" dirty="0" err="1"/>
              <a:t>корисну</a:t>
            </a:r>
            <a:r>
              <a:rPr lang="ru-RU" b="1" dirty="0"/>
              <a:t> </a:t>
            </a:r>
            <a:r>
              <a:rPr lang="ru-RU" b="1" dirty="0" err="1"/>
              <a:t>інформацію</a:t>
            </a:r>
            <a:r>
              <a:rPr lang="ru-RU" b="1" dirty="0"/>
              <a:t> </a:t>
            </a:r>
            <a:r>
              <a:rPr lang="ru-RU" b="1" dirty="0" err="1"/>
              <a:t>серед</a:t>
            </a:r>
            <a:r>
              <a:rPr lang="ru-RU" b="1" dirty="0"/>
              <a:t> </a:t>
            </a:r>
            <a:r>
              <a:rPr lang="ru-RU" b="1" dirty="0" err="1"/>
              <a:t>містян</a:t>
            </a:r>
            <a:r>
              <a:rPr lang="ru-RU" b="1" dirty="0"/>
              <a:t>!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У день </a:t>
            </a:r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err="1"/>
              <a:t>Вільяма</a:t>
            </a:r>
            <a:r>
              <a:rPr lang="ru-RU" dirty="0"/>
              <a:t> </a:t>
            </a:r>
            <a:r>
              <a:rPr lang="ru-RU" dirty="0" err="1"/>
              <a:t>Шекспіра</a:t>
            </a:r>
            <a:r>
              <a:rPr lang="ru-RU" dirty="0"/>
              <a:t> </a:t>
            </a:r>
            <a:r>
              <a:rPr lang="ru-RU" dirty="0" err="1"/>
              <a:t>співробітники</a:t>
            </a:r>
            <a:r>
              <a:rPr lang="ru-RU" dirty="0"/>
              <a:t> </a:t>
            </a:r>
            <a:r>
              <a:rPr lang="ru-RU" dirty="0" err="1"/>
              <a:t>бібліотеки</a:t>
            </a:r>
            <a:r>
              <a:rPr lang="ru-RU" dirty="0"/>
              <a:t> і </a:t>
            </a:r>
            <a:r>
              <a:rPr lang="ru-RU" dirty="0" err="1"/>
              <a:t>читачі-волонтери</a:t>
            </a:r>
            <a:r>
              <a:rPr lang="ru-RU" dirty="0"/>
              <a:t> взяли участь у </a:t>
            </a:r>
            <a:r>
              <a:rPr lang="ru-RU" dirty="0" err="1"/>
              <a:t>акції</a:t>
            </a:r>
            <a:r>
              <a:rPr lang="ru-RU" dirty="0"/>
              <a:t> з </a:t>
            </a:r>
            <a:r>
              <a:rPr lang="ru-RU" dirty="0" err="1"/>
              <a:t>популяризації</a:t>
            </a:r>
            <a:r>
              <a:rPr lang="ru-RU" dirty="0"/>
              <a:t> </a:t>
            </a:r>
            <a:r>
              <a:rPr lang="ru-RU" dirty="0" err="1"/>
              <a:t>англійської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працівників</a:t>
            </a:r>
            <a:r>
              <a:rPr lang="ru-RU" dirty="0"/>
              <a:t> кафе і </a:t>
            </a:r>
            <a:r>
              <a:rPr lang="ru-RU" dirty="0" err="1"/>
              <a:t>ресторанів</a:t>
            </a:r>
            <a:r>
              <a:rPr lang="ru-RU" dirty="0"/>
              <a:t> </a:t>
            </a:r>
            <a:r>
              <a:rPr lang="ru-RU" dirty="0" err="1"/>
              <a:t>Дніпропетровська</a:t>
            </a:r>
            <a:r>
              <a:rPr lang="ru-RU" dirty="0"/>
              <a:t>. Вони </a:t>
            </a:r>
            <a:r>
              <a:rPr lang="ru-RU" dirty="0" err="1"/>
              <a:t>розповсюдили</a:t>
            </a:r>
            <a:r>
              <a:rPr lang="ru-RU" dirty="0"/>
              <a:t> </a:t>
            </a:r>
            <a:r>
              <a:rPr lang="ru-RU" dirty="0" err="1"/>
              <a:t>листівки-постери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містять</a:t>
            </a:r>
            <a:r>
              <a:rPr lang="ru-RU" dirty="0"/>
              <a:t> </a:t>
            </a:r>
            <a:r>
              <a:rPr lang="ru-RU" dirty="0" err="1"/>
              <a:t>україно-англійську</a:t>
            </a:r>
            <a:r>
              <a:rPr lang="ru-RU" dirty="0"/>
              <a:t> лексику, </a:t>
            </a:r>
            <a:r>
              <a:rPr lang="ru-RU" dirty="0" err="1"/>
              <a:t>корисну</a:t>
            </a:r>
            <a:r>
              <a:rPr lang="ru-RU" dirty="0"/>
              <a:t> для </a:t>
            </a:r>
            <a:r>
              <a:rPr lang="ru-RU" dirty="0" err="1"/>
              <a:t>спілкування</a:t>
            </a:r>
            <a:r>
              <a:rPr lang="ru-RU" dirty="0"/>
              <a:t> з </a:t>
            </a:r>
            <a:r>
              <a:rPr lang="ru-RU" dirty="0" err="1"/>
              <a:t>відвідувачами-іноземцями</a:t>
            </a:r>
            <a:r>
              <a:rPr lang="ru-RU" dirty="0"/>
              <a:t>. </a:t>
            </a:r>
            <a:r>
              <a:rPr lang="ru-RU" dirty="0" err="1"/>
              <a:t>Яскраві</a:t>
            </a:r>
            <a:r>
              <a:rPr lang="ru-RU" dirty="0"/>
              <a:t> </a:t>
            </a:r>
            <a:r>
              <a:rPr lang="ru-RU" dirty="0" err="1"/>
              <a:t>постери</a:t>
            </a:r>
            <a:r>
              <a:rPr lang="ru-RU" dirty="0"/>
              <a:t> </a:t>
            </a:r>
            <a:r>
              <a:rPr lang="ru-RU" dirty="0" err="1"/>
              <a:t>люб'язно</a:t>
            </a:r>
            <a:r>
              <a:rPr lang="ru-RU" dirty="0"/>
              <a:t> </a:t>
            </a:r>
            <a:r>
              <a:rPr lang="ru-RU" dirty="0" err="1"/>
              <a:t>надало</a:t>
            </a:r>
            <a:r>
              <a:rPr lang="ru-RU" dirty="0"/>
              <a:t> Посольство США в </a:t>
            </a:r>
            <a:r>
              <a:rPr lang="ru-RU" dirty="0" err="1"/>
              <a:t>Україні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Працівники</a:t>
            </a:r>
            <a:r>
              <a:rPr lang="ru-RU" dirty="0"/>
              <a:t> </a:t>
            </a:r>
            <a:r>
              <a:rPr lang="ru-RU" dirty="0" err="1"/>
              <a:t>ресторанів</a:t>
            </a:r>
            <a:r>
              <a:rPr lang="ru-RU" dirty="0"/>
              <a:t> </a:t>
            </a:r>
            <a:r>
              <a:rPr lang="ru-RU" dirty="0" err="1"/>
              <a:t>зацікавлені</a:t>
            </a:r>
            <a:r>
              <a:rPr lang="ru-RU" dirty="0"/>
              <a:t> у </a:t>
            </a:r>
            <a:r>
              <a:rPr lang="ru-RU" dirty="0" err="1"/>
              <a:t>покращені</a:t>
            </a:r>
            <a:r>
              <a:rPr lang="ru-RU" dirty="0"/>
              <a:t> </a:t>
            </a:r>
            <a:r>
              <a:rPr lang="ru-RU" dirty="0" err="1"/>
              <a:t>знання</a:t>
            </a:r>
            <a:r>
              <a:rPr lang="ru-RU" dirty="0"/>
              <a:t> </a:t>
            </a:r>
            <a:r>
              <a:rPr lang="ru-RU" dirty="0" err="1"/>
              <a:t>англійської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для </a:t>
            </a:r>
            <a:r>
              <a:rPr lang="ru-RU" dirty="0" err="1"/>
              <a:t>якісного</a:t>
            </a:r>
            <a:r>
              <a:rPr lang="ru-RU" dirty="0"/>
              <a:t> </a:t>
            </a:r>
            <a:r>
              <a:rPr lang="ru-RU" dirty="0" err="1"/>
              <a:t>обслуговування</a:t>
            </a:r>
            <a:r>
              <a:rPr lang="ru-RU" dirty="0"/>
              <a:t> </a:t>
            </a:r>
            <a:r>
              <a:rPr lang="ru-RU" dirty="0" err="1"/>
              <a:t>відвідувачів</a:t>
            </a:r>
            <a:r>
              <a:rPr lang="ru-RU" dirty="0"/>
              <a:t> і </a:t>
            </a:r>
            <a:r>
              <a:rPr lang="ru-RU" dirty="0" err="1"/>
              <a:t>готові</a:t>
            </a:r>
            <a:r>
              <a:rPr lang="ru-RU" dirty="0"/>
              <a:t> </a:t>
            </a:r>
            <a:r>
              <a:rPr lang="ru-RU" dirty="0" err="1"/>
              <a:t>співпрацювати</a:t>
            </a:r>
            <a:r>
              <a:rPr lang="ru-RU" dirty="0"/>
              <a:t> з </a:t>
            </a:r>
            <a:r>
              <a:rPr lang="ru-RU" dirty="0" err="1"/>
              <a:t>бібліотекою</a:t>
            </a:r>
            <a:r>
              <a:rPr lang="ru-RU" dirty="0"/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904356"/>
            <a:ext cx="2949792" cy="393305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96752"/>
            <a:ext cx="3384376" cy="2538281"/>
          </a:xfrm>
        </p:spPr>
      </p:pic>
    </p:spTree>
    <p:extLst>
      <p:ext uri="{BB962C8B-B14F-4D97-AF65-F5344CB8AC3E}">
        <p14:creationId xmlns:p14="http://schemas.microsoft.com/office/powerpoint/2010/main" val="141809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dirty="0" smtClean="0"/>
              <a:t>Всесвітній день англійської мови.</a:t>
            </a:r>
            <a:endParaRPr lang="uk-UA" noProof="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083" y="3835361"/>
            <a:ext cx="4017963" cy="301347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0047"/>
            <a:ext cx="3600400" cy="270029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71051"/>
            <a:ext cx="4404131" cy="24782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05064"/>
            <a:ext cx="3747884" cy="281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8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/>
              <a:t>Спроба встановлення рекорду для книги </a:t>
            </a:r>
            <a:r>
              <a:rPr lang="uk-UA" sz="2800" dirty="0" err="1" smtClean="0"/>
              <a:t>гіннесу</a:t>
            </a:r>
            <a:r>
              <a:rPr lang="uk-UA" sz="2800" dirty="0"/>
              <a:t>:</a:t>
            </a:r>
            <a:r>
              <a:rPr lang="uk-UA" sz="2800" dirty="0" smtClean="0"/>
              <a:t> «Найбільший урок англійської мови в неангломовній країні»: </a:t>
            </a:r>
            <a:br>
              <a:rPr lang="uk-UA" sz="2800" dirty="0" smtClean="0"/>
            </a:br>
            <a:r>
              <a:rPr lang="uk-UA" sz="2800" dirty="0" smtClean="0"/>
              <a:t>28 </a:t>
            </a:r>
            <a:r>
              <a:rPr lang="uk-UA" sz="2800" dirty="0" smtClean="0"/>
              <a:t>травня. Близько 80 учасників</a:t>
            </a:r>
            <a:endParaRPr lang="uk-UA" sz="2800" noProof="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0808"/>
            <a:ext cx="6696744" cy="5022558"/>
          </a:xfrm>
        </p:spPr>
      </p:pic>
    </p:spTree>
    <p:extLst>
      <p:ext uri="{BB962C8B-B14F-4D97-AF65-F5344CB8AC3E}">
        <p14:creationId xmlns:p14="http://schemas.microsoft.com/office/powerpoint/2010/main" val="178161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206680" cy="2146250"/>
          </a:xfrm>
        </p:spPr>
        <p:txBody>
          <a:bodyPr>
            <a:normAutofit fontScale="90000"/>
          </a:bodyPr>
          <a:lstStyle/>
          <a:p>
            <a:r>
              <a:rPr lang="uk-UA" noProof="0" dirty="0" smtClean="0"/>
              <a:t>Залучення волонтерів АМЕРИКАНЦІВ:</a:t>
            </a:r>
            <a:br>
              <a:rPr lang="uk-UA" noProof="0" dirty="0" smtClean="0"/>
            </a:br>
            <a:r>
              <a:rPr lang="uk-UA" noProof="0" dirty="0"/>
              <a:t>Д</a:t>
            </a:r>
            <a:r>
              <a:rPr lang="uk-UA" dirty="0" err="1" smtClean="0"/>
              <a:t>жейсон</a:t>
            </a:r>
            <a:r>
              <a:rPr lang="uk-UA" dirty="0" smtClean="0"/>
              <a:t> </a:t>
            </a:r>
            <a:r>
              <a:rPr lang="uk-UA" dirty="0" err="1"/>
              <a:t>Р</a:t>
            </a:r>
            <a:r>
              <a:rPr lang="uk-UA" dirty="0" err="1" smtClean="0"/>
              <a:t>аш</a:t>
            </a:r>
            <a:r>
              <a:rPr lang="uk-UA" dirty="0" smtClean="0"/>
              <a:t>, </a:t>
            </a:r>
            <a:r>
              <a:rPr lang="uk-UA" dirty="0"/>
              <a:t>С</a:t>
            </a:r>
            <a:r>
              <a:rPr lang="uk-UA" dirty="0" smtClean="0"/>
              <a:t>тівен </a:t>
            </a:r>
            <a:r>
              <a:rPr lang="uk-UA" dirty="0" err="1"/>
              <a:t>Н</a:t>
            </a:r>
            <a:r>
              <a:rPr lang="uk-UA" dirty="0" err="1" smtClean="0"/>
              <a:t>ічолс</a:t>
            </a:r>
            <a:r>
              <a:rPr lang="uk-UA" dirty="0" smtClean="0"/>
              <a:t>, Ерік </a:t>
            </a:r>
            <a:r>
              <a:rPr lang="uk-UA" dirty="0" err="1" smtClean="0"/>
              <a:t>Неллер</a:t>
            </a:r>
            <a:r>
              <a:rPr lang="uk-UA" dirty="0" smtClean="0"/>
              <a:t>, Спенсер </a:t>
            </a:r>
            <a:r>
              <a:rPr lang="uk-UA" dirty="0" err="1" smtClean="0"/>
              <a:t>Пітерсен</a:t>
            </a:r>
            <a:r>
              <a:rPr lang="uk-UA" dirty="0" smtClean="0"/>
              <a:t>.</a:t>
            </a:r>
            <a:br>
              <a:rPr lang="uk-UA" dirty="0" smtClean="0"/>
            </a:br>
            <a:r>
              <a:rPr lang="uk-UA" sz="2200" dirty="0" smtClean="0"/>
              <a:t>застосування </a:t>
            </a:r>
            <a:r>
              <a:rPr lang="uk-UA" sz="2200" dirty="0" err="1" smtClean="0"/>
              <a:t>фандрезінгу</a:t>
            </a:r>
            <a:r>
              <a:rPr lang="uk-UA" sz="2200" dirty="0" smtClean="0"/>
              <a:t> </a:t>
            </a:r>
            <a:r>
              <a:rPr lang="uk-UA" sz="2200" dirty="0" smtClean="0"/>
              <a:t>(гості отримали подарунки від вдячних </a:t>
            </a:r>
            <a:r>
              <a:rPr lang="uk-UA" sz="2200" dirty="0" smtClean="0"/>
              <a:t>відвідувачів центру, членів клубів, студентів курсів)</a:t>
            </a:r>
            <a:endParaRPr lang="uk-UA" sz="2200" noProof="0" dirty="0"/>
          </a:p>
        </p:txBody>
      </p:sp>
      <p:pic>
        <p:nvPicPr>
          <p:cNvPr id="6" name="Содержимое 5" descr="16603052_1603825419631184_130557379953479929_n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36912"/>
            <a:ext cx="4320480" cy="3240360"/>
          </a:xfrm>
        </p:spPr>
      </p:pic>
      <p:pic>
        <p:nvPicPr>
          <p:cNvPr id="8" name="Содержимое 7" descr="DSC01140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860031" y="2708920"/>
            <a:ext cx="4194439" cy="3145829"/>
          </a:xfrm>
        </p:spPr>
      </p:pic>
    </p:spTree>
    <p:extLst>
      <p:ext uri="{BB962C8B-B14F-4D97-AF65-F5344CB8AC3E}">
        <p14:creationId xmlns:p14="http://schemas.microsoft.com/office/powerpoint/2010/main" val="2426578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846640" cy="1642194"/>
          </a:xfrm>
        </p:spPr>
        <p:txBody>
          <a:bodyPr>
            <a:normAutofit fontScale="90000"/>
          </a:bodyPr>
          <a:lstStyle/>
          <a:p>
            <a:r>
              <a:rPr lang="uk-UA" noProof="0" dirty="0" smtClean="0"/>
              <a:t>Літні дитячі табори. Динамічна </a:t>
            </a:r>
            <a:r>
              <a:rPr lang="uk-UA" noProof="0" dirty="0" smtClean="0"/>
              <a:t>англійська: </a:t>
            </a:r>
            <a:r>
              <a:rPr lang="uk-UA" noProof="0" dirty="0" smtClean="0"/>
              <a:t>Волонтер Олександра Миргородська. </a:t>
            </a:r>
            <a:r>
              <a:rPr lang="uk-UA" noProof="0" dirty="0" smtClean="0"/>
              <a:t/>
            </a:r>
            <a:br>
              <a:rPr lang="uk-UA" noProof="0" dirty="0" smtClean="0"/>
            </a:br>
            <a:r>
              <a:rPr lang="uk-UA" sz="3100" noProof="0" dirty="0" smtClean="0"/>
              <a:t>4 </a:t>
            </a:r>
            <a:r>
              <a:rPr lang="uk-UA" sz="3100" noProof="0" dirty="0" smtClean="0"/>
              <a:t>зустрічі охопили 135 дітей + дитячий клуб.</a:t>
            </a:r>
            <a:endParaRPr lang="uk-UA" sz="3100" noProof="0" dirty="0"/>
          </a:p>
        </p:txBody>
      </p:sp>
      <p:pic>
        <p:nvPicPr>
          <p:cNvPr id="6" name="Содержимое 5" descr="DSC093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988840"/>
            <a:ext cx="6240693" cy="4680520"/>
          </a:xfrm>
        </p:spPr>
      </p:pic>
    </p:spTree>
    <p:extLst>
      <p:ext uri="{BB962C8B-B14F-4D97-AF65-F5344CB8AC3E}">
        <p14:creationId xmlns:p14="http://schemas.microsoft.com/office/powerpoint/2010/main" val="38804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>
          <a:xfrm>
            <a:off x="179512" y="1196752"/>
            <a:ext cx="3600400" cy="5544616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Україна</a:t>
            </a:r>
            <a:r>
              <a:rPr lang="ru-RU" b="1" dirty="0" smtClean="0"/>
              <a:t> </a:t>
            </a:r>
            <a:r>
              <a:rPr lang="en-US" b="1" dirty="0" smtClean="0"/>
              <a:t>Speaking + Reading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 </a:t>
            </a:r>
            <a:r>
              <a:rPr lang="ru-RU" dirty="0" err="1" smtClean="0"/>
              <a:t>проспекті</a:t>
            </a:r>
            <a:r>
              <a:rPr lang="ru-RU" dirty="0" smtClean="0"/>
              <a:t> </a:t>
            </a:r>
            <a:r>
              <a:rPr lang="ru-RU" dirty="0" err="1" smtClean="0"/>
              <a:t>Д.Яворницького</a:t>
            </a:r>
            <a:r>
              <a:rPr lang="ru-RU" dirty="0" smtClean="0"/>
              <a:t>,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будинку</a:t>
            </a:r>
            <a:r>
              <a:rPr lang="ru-RU" dirty="0" smtClean="0"/>
              <a:t> №18, для </a:t>
            </a:r>
            <a:r>
              <a:rPr lang="ru-RU" dirty="0" err="1" smtClean="0"/>
              <a:t>жителів</a:t>
            </a:r>
            <a:r>
              <a:rPr lang="ru-RU" dirty="0" smtClean="0"/>
              <a:t> </a:t>
            </a:r>
            <a:r>
              <a:rPr lang="ru-RU" dirty="0" err="1" smtClean="0"/>
              <a:t>міста</a:t>
            </a:r>
            <a:r>
              <a:rPr lang="ru-RU" dirty="0" smtClean="0"/>
              <a:t> </a:t>
            </a:r>
            <a:r>
              <a:rPr lang="ru-RU" dirty="0" err="1" smtClean="0"/>
              <a:t>лунала</a:t>
            </a:r>
            <a:r>
              <a:rPr lang="ru-RU" dirty="0" smtClean="0"/>
              <a:t> </a:t>
            </a:r>
            <a:r>
              <a:rPr lang="ru-RU" dirty="0" err="1" smtClean="0"/>
              <a:t>патріотична</a:t>
            </a:r>
            <a:r>
              <a:rPr lang="ru-RU" dirty="0" smtClean="0"/>
              <a:t> </a:t>
            </a:r>
            <a:r>
              <a:rPr lang="ru-RU" dirty="0" err="1" smtClean="0"/>
              <a:t>музика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розгорнуто</a:t>
            </a:r>
            <a:r>
              <a:rPr lang="ru-RU" dirty="0" smtClean="0"/>
              <a:t> </a:t>
            </a:r>
            <a:r>
              <a:rPr lang="ru-RU" dirty="0" err="1" smtClean="0"/>
              <a:t>дві</a:t>
            </a:r>
            <a:r>
              <a:rPr lang="ru-RU" dirty="0" smtClean="0"/>
              <a:t> </a:t>
            </a:r>
            <a:r>
              <a:rPr lang="ru-RU" dirty="0" err="1" smtClean="0"/>
              <a:t>книжкові</a:t>
            </a:r>
            <a:r>
              <a:rPr lang="ru-RU" dirty="0" smtClean="0"/>
              <a:t> </a:t>
            </a:r>
            <a:r>
              <a:rPr lang="ru-RU" dirty="0" err="1" smtClean="0"/>
              <a:t>виставки</a:t>
            </a:r>
            <a:r>
              <a:rPr lang="ru-RU" dirty="0" smtClean="0"/>
              <a:t>: </a:t>
            </a:r>
            <a:r>
              <a:rPr lang="ru-RU" dirty="0" err="1" smtClean="0"/>
              <a:t>Україна</a:t>
            </a:r>
            <a:r>
              <a:rPr lang="ru-RU" dirty="0" smtClean="0"/>
              <a:t> </a:t>
            </a:r>
            <a:r>
              <a:rPr lang="en-US" dirty="0" smtClean="0"/>
              <a:t>Speaking + </a:t>
            </a:r>
            <a:r>
              <a:rPr lang="ru-RU" dirty="0" smtClean="0"/>
              <a:t>Будь </a:t>
            </a:r>
            <a:r>
              <a:rPr lang="ru-RU" dirty="0" err="1" smtClean="0"/>
              <a:t>сучасним</a:t>
            </a:r>
            <a:r>
              <a:rPr lang="ru-RU" dirty="0" smtClean="0"/>
              <a:t>. Читай </a:t>
            </a:r>
            <a:r>
              <a:rPr lang="ru-RU" dirty="0" err="1" smtClean="0"/>
              <a:t>українське</a:t>
            </a:r>
            <a:r>
              <a:rPr lang="ru-RU" dirty="0" smtClean="0"/>
              <a:t>!</a:t>
            </a:r>
            <a:br>
              <a:rPr lang="ru-RU" dirty="0" smtClean="0"/>
            </a:br>
            <a:r>
              <a:rPr lang="ru-RU" dirty="0" err="1" smtClean="0"/>
              <a:t>Епіграфом</a:t>
            </a:r>
            <a:r>
              <a:rPr lang="ru-RU" dirty="0" smtClean="0"/>
              <a:t> </a:t>
            </a:r>
            <a:r>
              <a:rPr lang="ru-RU" dirty="0" err="1" smtClean="0"/>
              <a:t>сьогоднішньої</a:t>
            </a:r>
            <a:r>
              <a:rPr lang="ru-RU" dirty="0" smtClean="0"/>
              <a:t> </a:t>
            </a:r>
            <a:r>
              <a:rPr lang="ru-RU" dirty="0" err="1" smtClean="0"/>
              <a:t>зустрічі</a:t>
            </a:r>
            <a:r>
              <a:rPr lang="ru-RU" dirty="0" smtClean="0"/>
              <a:t> з </a:t>
            </a:r>
            <a:r>
              <a:rPr lang="ru-RU" dirty="0" err="1" smtClean="0"/>
              <a:t>потенційними</a:t>
            </a:r>
            <a:r>
              <a:rPr lang="ru-RU" dirty="0" smtClean="0"/>
              <a:t> </a:t>
            </a:r>
            <a:r>
              <a:rPr lang="ru-RU" dirty="0" err="1" smtClean="0"/>
              <a:t>читачами</a:t>
            </a:r>
            <a:r>
              <a:rPr lang="ru-RU" dirty="0" smtClean="0"/>
              <a:t> </a:t>
            </a:r>
            <a:r>
              <a:rPr lang="ru-RU" dirty="0" err="1" smtClean="0"/>
              <a:t>бібліотеки</a:t>
            </a:r>
            <a:r>
              <a:rPr lang="ru-RU" dirty="0" smtClean="0"/>
              <a:t> є слова </a:t>
            </a:r>
            <a:r>
              <a:rPr lang="ru-RU" dirty="0" err="1" smtClean="0"/>
              <a:t>українського</a:t>
            </a:r>
            <a:r>
              <a:rPr lang="ru-RU" dirty="0" smtClean="0"/>
              <a:t> </a:t>
            </a:r>
            <a:r>
              <a:rPr lang="ru-RU" dirty="0" err="1" smtClean="0"/>
              <a:t>поета</a:t>
            </a:r>
            <a:r>
              <a:rPr lang="ru-RU" dirty="0" smtClean="0"/>
              <a:t> Тараса </a:t>
            </a:r>
            <a:r>
              <a:rPr lang="ru-RU" dirty="0" err="1" smtClean="0"/>
              <a:t>Шевченка</a:t>
            </a:r>
            <a:r>
              <a:rPr lang="ru-RU" dirty="0" smtClean="0"/>
              <a:t> «</a:t>
            </a:r>
            <a:r>
              <a:rPr lang="ru-RU" dirty="0" err="1" smtClean="0"/>
              <a:t>Учітесь</a:t>
            </a:r>
            <a:r>
              <a:rPr lang="ru-RU" dirty="0" smtClean="0"/>
              <a:t>, читайте, І чужому научайтесь, Й </a:t>
            </a:r>
            <a:r>
              <a:rPr lang="ru-RU" dirty="0" err="1" smtClean="0"/>
              <a:t>свого</a:t>
            </a:r>
            <a:r>
              <a:rPr lang="ru-RU" dirty="0" smtClean="0"/>
              <a:t> не </a:t>
            </a:r>
            <a:r>
              <a:rPr lang="ru-RU" dirty="0" err="1" smtClean="0"/>
              <a:t>цурайтесь</a:t>
            </a:r>
            <a:r>
              <a:rPr lang="ru-RU" dirty="0" smtClean="0"/>
              <a:t>...».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2696"/>
            <a:ext cx="4032448" cy="302433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11528"/>
            <a:ext cx="4032449" cy="302433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772400" cy="1143000"/>
          </a:xfrm>
        </p:spPr>
        <p:txBody>
          <a:bodyPr>
            <a:normAutofit/>
          </a:bodyPr>
          <a:lstStyle/>
          <a:p>
            <a:r>
              <a:rPr lang="uk-UA" dirty="0" smtClean="0"/>
              <a:t>Альтанка – 1. червень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24704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Основні показники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1520" y="1484784"/>
            <a:ext cx="4176464" cy="4176464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Єдині читачі	 	1 271</a:t>
            </a:r>
          </a:p>
          <a:p>
            <a:r>
              <a:rPr lang="uk-UA" dirty="0" smtClean="0"/>
              <a:t>Загальні читачі	1 667</a:t>
            </a:r>
          </a:p>
          <a:p>
            <a:r>
              <a:rPr lang="uk-UA" dirty="0" smtClean="0"/>
              <a:t>Відвідування		7 781</a:t>
            </a:r>
          </a:p>
          <a:p>
            <a:r>
              <a:rPr lang="uk-UA" dirty="0" smtClean="0"/>
              <a:t>Книговидача		2 047</a:t>
            </a:r>
          </a:p>
          <a:p>
            <a:r>
              <a:rPr lang="uk-UA" dirty="0" smtClean="0"/>
              <a:t>Інтернет		6 483</a:t>
            </a:r>
          </a:p>
          <a:p>
            <a:endParaRPr lang="uk-UA" dirty="0"/>
          </a:p>
          <a:p>
            <a:r>
              <a:rPr lang="uk-UA" dirty="0" smtClean="0"/>
              <a:t>Нові надходження	475 джерел</a:t>
            </a:r>
          </a:p>
          <a:p>
            <a:endParaRPr lang="uk-UA" dirty="0"/>
          </a:p>
          <a:p>
            <a:r>
              <a:rPr lang="uk-UA" dirty="0" smtClean="0">
                <a:solidFill>
                  <a:srgbClr val="FF0000"/>
                </a:solidFill>
              </a:rPr>
              <a:t>Загальна кількість проведених заходів</a:t>
            </a:r>
            <a:r>
              <a:rPr lang="uk-UA" dirty="0">
                <a:solidFill>
                  <a:srgbClr val="FF0000"/>
                </a:solidFill>
              </a:rPr>
              <a:t>	</a:t>
            </a:r>
            <a:r>
              <a:rPr lang="uk-UA" dirty="0" smtClean="0">
                <a:solidFill>
                  <a:srgbClr val="FF0000"/>
                </a:solidFill>
              </a:rPr>
              <a:t>	312</a:t>
            </a:r>
            <a:endParaRPr lang="uk-UA" dirty="0">
              <a:solidFill>
                <a:srgbClr val="FF0000"/>
              </a:solidFill>
            </a:endParaRPr>
          </a:p>
          <a:p>
            <a:r>
              <a:rPr lang="uk-UA" dirty="0">
                <a:solidFill>
                  <a:srgbClr val="FF0000"/>
                </a:solidFill>
              </a:rPr>
              <a:t>Кількість учасників	8 131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4091880" cy="3981040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Україна </a:t>
            </a:r>
            <a:r>
              <a:rPr lang="en-US" dirty="0" smtClean="0">
                <a:solidFill>
                  <a:srgbClr val="FF0000"/>
                </a:solidFill>
              </a:rPr>
              <a:t>Speaking – </a:t>
            </a:r>
            <a:r>
              <a:rPr lang="uk-UA" dirty="0" smtClean="0">
                <a:solidFill>
                  <a:srgbClr val="FF0000"/>
                </a:solidFill>
              </a:rPr>
              <a:t>девіз Року англійської мови</a:t>
            </a:r>
          </a:p>
          <a:p>
            <a:r>
              <a:rPr lang="uk-UA" dirty="0"/>
              <a:t>10 – </a:t>
            </a:r>
            <a:r>
              <a:rPr lang="uk-UA" dirty="0" err="1" smtClean="0"/>
              <a:t>промоційних</a:t>
            </a:r>
            <a:r>
              <a:rPr lang="uk-UA" dirty="0" smtClean="0"/>
              <a:t> /</a:t>
            </a:r>
            <a:r>
              <a:rPr lang="uk-UA" dirty="0"/>
              <a:t>рекламних </a:t>
            </a:r>
            <a:r>
              <a:rPr lang="uk-UA" dirty="0" smtClean="0"/>
              <a:t>заходів з популяризації вивчення англійської мови </a:t>
            </a:r>
            <a:r>
              <a:rPr lang="uk-UA" dirty="0"/>
              <a:t>(333 людини охоплено</a:t>
            </a:r>
            <a:r>
              <a:rPr lang="uk-UA" dirty="0" smtClean="0"/>
              <a:t>)</a:t>
            </a:r>
            <a:endParaRPr lang="uk-UA" dirty="0">
              <a:solidFill>
                <a:srgbClr val="FF0000"/>
              </a:solidFill>
            </a:endParaRPr>
          </a:p>
          <a:p>
            <a:pPr marL="68580" indent="0">
              <a:buNone/>
            </a:pPr>
            <a:endParaRPr lang="ru-RU" dirty="0"/>
          </a:p>
          <a:p>
            <a:endParaRPr lang="uk-UA" dirty="0">
              <a:solidFill>
                <a:srgbClr val="FF0000"/>
              </a:solidFill>
            </a:endParaRPr>
          </a:p>
          <a:p>
            <a:pPr marL="68580" indent="0">
              <a:buNone/>
            </a:pPr>
            <a:r>
              <a:rPr lang="ru-RU" dirty="0" smtClean="0"/>
              <a:t>Були </a:t>
            </a:r>
            <a:r>
              <a:rPr lang="ru-RU" dirty="0" err="1" smtClean="0"/>
              <a:t>задіяні</a:t>
            </a:r>
            <a:r>
              <a:rPr lang="ru-RU" dirty="0" smtClean="0"/>
              <a:t>: </a:t>
            </a:r>
          </a:p>
          <a:p>
            <a:pPr marL="68580" indent="0">
              <a:buNone/>
            </a:pPr>
            <a:r>
              <a:rPr lang="ru-RU" dirty="0" err="1"/>
              <a:t>А</a:t>
            </a:r>
            <a:r>
              <a:rPr lang="ru-RU" dirty="0" err="1" smtClean="0"/>
              <a:t>кадем</a:t>
            </a:r>
            <a:r>
              <a:rPr lang="uk-UA" dirty="0" smtClean="0"/>
              <a:t>і</a:t>
            </a:r>
            <a:r>
              <a:rPr lang="ru-RU" dirty="0" smtClean="0"/>
              <a:t>я </a:t>
            </a:r>
            <a:r>
              <a:rPr lang="ru-RU" dirty="0" err="1" smtClean="0"/>
              <a:t>музики</a:t>
            </a:r>
            <a:endParaRPr lang="ru-RU" dirty="0" smtClean="0"/>
          </a:p>
          <a:p>
            <a:pPr marL="68580" indent="0">
              <a:buNone/>
            </a:pPr>
            <a:r>
              <a:rPr lang="uk-UA" dirty="0" smtClean="0"/>
              <a:t>Національний гірничий університет</a:t>
            </a:r>
          </a:p>
          <a:p>
            <a:pPr marL="68580" indent="0">
              <a:buNone/>
            </a:pPr>
            <a:r>
              <a:rPr lang="uk-UA" dirty="0" smtClean="0"/>
              <a:t>Політехнічний коледж</a:t>
            </a:r>
          </a:p>
          <a:p>
            <a:pPr marL="68580" indent="0">
              <a:buNone/>
            </a:pPr>
            <a:r>
              <a:rPr lang="uk-UA" dirty="0" smtClean="0"/>
              <a:t>Старшокласники Новомосковська</a:t>
            </a:r>
          </a:p>
          <a:p>
            <a:pPr marL="68580" indent="0">
              <a:buNone/>
            </a:pPr>
            <a:r>
              <a:rPr lang="uk-UA" dirty="0" smtClean="0"/>
              <a:t>Учні шкіл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62664" cy="128215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Альтанка – </a:t>
            </a:r>
            <a:r>
              <a:rPr lang="uk-UA" dirty="0" smtClean="0"/>
              <a:t>2, вересень: </a:t>
            </a:r>
            <a:br>
              <a:rPr lang="uk-UA" dirty="0" smtClean="0"/>
            </a:br>
            <a:r>
              <a:rPr lang="ru-RU" b="1" dirty="0" smtClean="0"/>
              <a:t>«</a:t>
            </a:r>
            <a:r>
              <a:rPr lang="ru-RU" b="1" dirty="0" err="1"/>
              <a:t>Привіт</a:t>
            </a:r>
            <a:r>
              <a:rPr lang="ru-RU" b="1" dirty="0"/>
              <a:t>, </a:t>
            </a:r>
            <a:r>
              <a:rPr lang="en-US" b="1" dirty="0"/>
              <a:t>ENGLISH! We are back to school</a:t>
            </a:r>
            <a:r>
              <a:rPr lang="en-US" b="1" dirty="0" smtClean="0"/>
              <a:t>!»</a:t>
            </a:r>
            <a:r>
              <a:rPr lang="uk-UA" b="1" dirty="0" smtClean="0"/>
              <a:t>. </a:t>
            </a:r>
            <a:endParaRPr lang="uk-UA" noProof="0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>
          <a:xfrm>
            <a:off x="4956" y="1556792"/>
            <a:ext cx="4161656" cy="496855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err="1" smtClean="0"/>
              <a:t>Бібліотекарі</a:t>
            </a:r>
            <a:r>
              <a:rPr lang="ru-RU" dirty="0" smtClean="0"/>
              <a:t> </a:t>
            </a:r>
            <a:r>
              <a:rPr lang="ru-RU" dirty="0" err="1" smtClean="0"/>
              <a:t>інформаційно-ресурсного</a:t>
            </a:r>
            <a:r>
              <a:rPr lang="ru-RU" dirty="0" smtClean="0"/>
              <a:t> центру «</a:t>
            </a:r>
            <a:r>
              <a:rPr lang="ru-RU" dirty="0" err="1" smtClean="0"/>
              <a:t>Вікно</a:t>
            </a:r>
            <a:r>
              <a:rPr lang="ru-RU" dirty="0" smtClean="0"/>
              <a:t> в Америку» у </a:t>
            </a:r>
            <a:r>
              <a:rPr lang="ru-RU" dirty="0" err="1" smtClean="0"/>
              <a:t>рік</a:t>
            </a:r>
            <a:r>
              <a:rPr lang="ru-RU" dirty="0" smtClean="0"/>
              <a:t> </a:t>
            </a:r>
            <a:r>
              <a:rPr lang="ru-RU" dirty="0" err="1" smtClean="0"/>
              <a:t>англійської</a:t>
            </a:r>
            <a:r>
              <a:rPr lang="ru-RU" dirty="0" smtClean="0"/>
              <a:t> </a:t>
            </a:r>
            <a:r>
              <a:rPr lang="ru-RU" dirty="0" err="1" smtClean="0"/>
              <a:t>мови</a:t>
            </a:r>
            <a:r>
              <a:rPr lang="ru-RU" dirty="0" smtClean="0"/>
              <a:t>  </a:t>
            </a:r>
            <a:r>
              <a:rPr lang="ru-RU" dirty="0" err="1" smtClean="0"/>
              <a:t>ще</a:t>
            </a:r>
            <a:r>
              <a:rPr lang="ru-RU" dirty="0" smtClean="0"/>
              <a:t> раз </a:t>
            </a:r>
            <a:r>
              <a:rPr lang="ru-RU" dirty="0" err="1" smtClean="0"/>
              <a:t>хотіли</a:t>
            </a:r>
            <a:r>
              <a:rPr lang="ru-RU" dirty="0" smtClean="0"/>
              <a:t> </a:t>
            </a:r>
            <a:r>
              <a:rPr lang="ru-RU" dirty="0" err="1" smtClean="0"/>
              <a:t>звернутися</a:t>
            </a:r>
            <a:r>
              <a:rPr lang="ru-RU" dirty="0" smtClean="0"/>
              <a:t> до </a:t>
            </a:r>
            <a:r>
              <a:rPr lang="ru-RU" dirty="0" err="1" smtClean="0"/>
              <a:t>жителів</a:t>
            </a:r>
            <a:r>
              <a:rPr lang="ru-RU" dirty="0" smtClean="0"/>
              <a:t> </a:t>
            </a:r>
            <a:r>
              <a:rPr lang="ru-RU" dirty="0" err="1" smtClean="0"/>
              <a:t>міста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розповісти</a:t>
            </a:r>
            <a:r>
              <a:rPr lang="ru-RU" dirty="0" smtClean="0"/>
              <a:t> </a:t>
            </a:r>
            <a:r>
              <a:rPr lang="ru-RU" dirty="0" err="1" smtClean="0"/>
              <a:t>їм</a:t>
            </a:r>
            <a:r>
              <a:rPr lang="ru-RU" dirty="0" smtClean="0"/>
              <a:t> про </a:t>
            </a:r>
            <a:r>
              <a:rPr lang="ru-RU" dirty="0" err="1" smtClean="0"/>
              <a:t>безкоштовні</a:t>
            </a:r>
            <a:r>
              <a:rPr lang="ru-RU" dirty="0" smtClean="0"/>
              <a:t> </a:t>
            </a:r>
            <a:r>
              <a:rPr lang="ru-RU" dirty="0" err="1" smtClean="0"/>
              <a:t>ресурси</a:t>
            </a:r>
            <a:r>
              <a:rPr lang="ru-RU" dirty="0" smtClean="0"/>
              <a:t> для </a:t>
            </a:r>
            <a:r>
              <a:rPr lang="ru-RU" dirty="0" err="1" smtClean="0"/>
              <a:t>вивчення</a:t>
            </a:r>
            <a:r>
              <a:rPr lang="ru-RU" dirty="0" smtClean="0"/>
              <a:t> </a:t>
            </a:r>
            <a:r>
              <a:rPr lang="ru-RU" dirty="0" err="1" smtClean="0"/>
              <a:t>англійської</a:t>
            </a:r>
            <a:r>
              <a:rPr lang="ru-RU" dirty="0" smtClean="0"/>
              <a:t> </a:t>
            </a:r>
            <a:r>
              <a:rPr lang="ru-RU" dirty="0" err="1" smtClean="0"/>
              <a:t>мови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у </a:t>
            </a:r>
            <a:r>
              <a:rPr lang="ru-RU" dirty="0" err="1" smtClean="0"/>
              <a:t>бібліотеці</a:t>
            </a:r>
            <a:r>
              <a:rPr lang="ru-RU" dirty="0" smtClean="0"/>
              <a:t>, про </a:t>
            </a:r>
            <a:r>
              <a:rPr lang="ru-RU" dirty="0" err="1" smtClean="0"/>
              <a:t>існуючі</a:t>
            </a:r>
            <a:r>
              <a:rPr lang="ru-RU" dirty="0" smtClean="0"/>
              <a:t> </a:t>
            </a:r>
            <a:r>
              <a:rPr lang="ru-RU" dirty="0" err="1" smtClean="0"/>
              <a:t>розмовні</a:t>
            </a:r>
            <a:r>
              <a:rPr lang="ru-RU" dirty="0" smtClean="0"/>
              <a:t> </a:t>
            </a:r>
            <a:r>
              <a:rPr lang="ru-RU" dirty="0" err="1" smtClean="0"/>
              <a:t>клубі</a:t>
            </a:r>
            <a:r>
              <a:rPr lang="ru-RU" dirty="0" smtClean="0"/>
              <a:t> та </a:t>
            </a:r>
            <a:r>
              <a:rPr lang="ru-RU" dirty="0" err="1" smtClean="0"/>
              <a:t>курси</a:t>
            </a:r>
            <a:r>
              <a:rPr lang="ru-RU" dirty="0" smtClean="0"/>
              <a:t>. В </a:t>
            </a:r>
            <a:r>
              <a:rPr lang="ru-RU" dirty="0" err="1" smtClean="0"/>
              <a:t>цей</a:t>
            </a:r>
            <a:r>
              <a:rPr lang="ru-RU" dirty="0" smtClean="0"/>
              <a:t> день на </a:t>
            </a:r>
            <a:r>
              <a:rPr lang="ru-RU" dirty="0" err="1" smtClean="0"/>
              <a:t>проспекті</a:t>
            </a:r>
            <a:r>
              <a:rPr lang="ru-RU" dirty="0" smtClean="0"/>
              <a:t> Д. </a:t>
            </a:r>
            <a:r>
              <a:rPr lang="ru-RU" dirty="0" err="1" smtClean="0"/>
              <a:t>Яворницького</a:t>
            </a:r>
            <a:r>
              <a:rPr lang="ru-RU" dirty="0" smtClean="0"/>
              <a:t>,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будинку</a:t>
            </a:r>
            <a:r>
              <a:rPr lang="ru-RU" dirty="0" smtClean="0"/>
              <a:t> №18,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розгорнуто</a:t>
            </a:r>
            <a:r>
              <a:rPr lang="ru-RU" dirty="0" smtClean="0"/>
              <a:t> </a:t>
            </a:r>
            <a:r>
              <a:rPr lang="ru-RU" dirty="0" err="1" smtClean="0"/>
              <a:t>книжкову</a:t>
            </a:r>
            <a:r>
              <a:rPr lang="ru-RU" dirty="0" smtClean="0"/>
              <a:t> </a:t>
            </a:r>
            <a:r>
              <a:rPr lang="ru-RU" dirty="0" err="1" smtClean="0"/>
              <a:t>виставку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познайомила</a:t>
            </a:r>
            <a:r>
              <a:rPr lang="ru-RU" dirty="0" smtClean="0"/>
              <a:t> перехожих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визначними</a:t>
            </a:r>
            <a:r>
              <a:rPr lang="ru-RU" dirty="0" smtClean="0"/>
              <a:t> </a:t>
            </a:r>
            <a:r>
              <a:rPr lang="ru-RU" dirty="0" err="1" smtClean="0"/>
              <a:t>місцями</a:t>
            </a:r>
            <a:r>
              <a:rPr lang="ru-RU" dirty="0" smtClean="0"/>
              <a:t> США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популярними</a:t>
            </a:r>
            <a:r>
              <a:rPr lang="ru-RU" dirty="0" smtClean="0"/>
              <a:t> видами спорту в </a:t>
            </a:r>
            <a:r>
              <a:rPr lang="ru-RU" dirty="0" err="1" smtClean="0"/>
              <a:t>Америці</a:t>
            </a:r>
            <a:r>
              <a:rPr lang="ru-RU" dirty="0" smtClean="0"/>
              <a:t> – бейсболом </a:t>
            </a:r>
            <a:r>
              <a:rPr lang="ru-RU" dirty="0" err="1" smtClean="0"/>
              <a:t>і</a:t>
            </a:r>
            <a:r>
              <a:rPr lang="ru-RU" dirty="0" smtClean="0"/>
              <a:t> баскетболом.</a:t>
            </a:r>
          </a:p>
          <a:p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спілкування</a:t>
            </a:r>
            <a:r>
              <a:rPr lang="ru-RU" dirty="0" smtClean="0"/>
              <a:t> </a:t>
            </a:r>
            <a:r>
              <a:rPr lang="ru-RU" dirty="0" err="1" smtClean="0"/>
              <a:t>вдалося</a:t>
            </a:r>
            <a:r>
              <a:rPr lang="ru-RU" dirty="0" smtClean="0"/>
              <a:t> </a:t>
            </a:r>
            <a:r>
              <a:rPr lang="ru-RU" dirty="0" err="1" smtClean="0"/>
              <a:t>познайомитися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підготовленими</a:t>
            </a:r>
            <a:r>
              <a:rPr lang="ru-RU" dirty="0" smtClean="0"/>
              <a:t> особами,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змогли</a:t>
            </a:r>
            <a:r>
              <a:rPr lang="ru-RU" dirty="0" smtClean="0"/>
              <a:t> </a:t>
            </a:r>
            <a:r>
              <a:rPr lang="ru-RU" dirty="0" err="1" smtClean="0"/>
              <a:t>відповісти</a:t>
            </a:r>
            <a:r>
              <a:rPr lang="ru-RU" dirty="0" smtClean="0"/>
              <a:t> на </a:t>
            </a:r>
            <a:r>
              <a:rPr lang="ru-RU" dirty="0" err="1" smtClean="0"/>
              <a:t>питання</a:t>
            </a:r>
            <a:r>
              <a:rPr lang="ru-RU" dirty="0" smtClean="0"/>
              <a:t> </a:t>
            </a:r>
            <a:r>
              <a:rPr lang="ru-RU" dirty="0" err="1" smtClean="0"/>
              <a:t>англомовної</a:t>
            </a:r>
            <a:r>
              <a:rPr lang="ru-RU" dirty="0" smtClean="0"/>
              <a:t> </a:t>
            </a:r>
            <a:r>
              <a:rPr lang="ru-RU" dirty="0" err="1" smtClean="0"/>
              <a:t>вікторини</a:t>
            </a:r>
            <a:r>
              <a:rPr lang="ru-RU" dirty="0" smtClean="0"/>
              <a:t>: «</a:t>
            </a:r>
            <a:r>
              <a:rPr lang="ru-RU" dirty="0" err="1" smtClean="0"/>
              <a:t>Олімпійська</a:t>
            </a:r>
            <a:r>
              <a:rPr lang="ru-RU" dirty="0" smtClean="0"/>
              <a:t> </a:t>
            </a:r>
            <a:r>
              <a:rPr lang="ru-RU" dirty="0" err="1" smtClean="0"/>
              <a:t>вікторина</a:t>
            </a:r>
            <a:r>
              <a:rPr lang="ru-RU" dirty="0" smtClean="0"/>
              <a:t> </a:t>
            </a:r>
            <a:r>
              <a:rPr lang="en-US" dirty="0" smtClean="0"/>
              <a:t>CNN»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отримати</a:t>
            </a:r>
            <a:r>
              <a:rPr lang="ru-RU" dirty="0" smtClean="0"/>
              <a:t> </a:t>
            </a:r>
            <a:r>
              <a:rPr lang="ru-RU" dirty="0" err="1" smtClean="0"/>
              <a:t>призи-подарунки</a:t>
            </a:r>
            <a:r>
              <a:rPr lang="ru-RU" dirty="0" smtClean="0"/>
              <a:t>: </a:t>
            </a:r>
            <a:r>
              <a:rPr lang="ru-RU" dirty="0" err="1" smtClean="0"/>
              <a:t>книжкові</a:t>
            </a:r>
            <a:r>
              <a:rPr lang="ru-RU" dirty="0" smtClean="0"/>
              <a:t> закладки та ручки </a:t>
            </a:r>
            <a:r>
              <a:rPr lang="ru-RU" dirty="0" err="1" smtClean="0"/>
              <a:t>з</a:t>
            </a:r>
            <a:r>
              <a:rPr lang="ru-RU" dirty="0" smtClean="0"/>
              <a:t> логотипами </a:t>
            </a:r>
            <a:r>
              <a:rPr lang="en-US" dirty="0" smtClean="0"/>
              <a:t>WOA.</a:t>
            </a:r>
            <a:br>
              <a:rPr lang="en-US" dirty="0" smtClean="0"/>
            </a:br>
            <a:r>
              <a:rPr lang="ru-RU" dirty="0" smtClean="0"/>
              <a:t>Бібліотекарі </a:t>
            </a:r>
            <a:r>
              <a:rPr lang="ru-RU" dirty="0" err="1" smtClean="0"/>
              <a:t>роздавали</a:t>
            </a:r>
            <a:r>
              <a:rPr lang="ru-RU" dirty="0" smtClean="0"/>
              <a:t> </a:t>
            </a:r>
            <a:r>
              <a:rPr lang="ru-RU" dirty="0" err="1" smtClean="0"/>
              <a:t>флайєри</a:t>
            </a:r>
            <a:r>
              <a:rPr lang="ru-RU" dirty="0" smtClean="0"/>
              <a:t>, </a:t>
            </a:r>
            <a:r>
              <a:rPr lang="ru-RU" dirty="0" err="1" smtClean="0"/>
              <a:t>книжкові</a:t>
            </a:r>
            <a:r>
              <a:rPr lang="ru-RU" dirty="0" smtClean="0"/>
              <a:t> закладки, </a:t>
            </a:r>
            <a:r>
              <a:rPr lang="ru-RU" dirty="0" err="1" smtClean="0"/>
              <a:t>поширили</a:t>
            </a:r>
            <a:r>
              <a:rPr lang="ru-RU" dirty="0" smtClean="0"/>
              <a:t> </a:t>
            </a:r>
            <a:r>
              <a:rPr lang="ru-RU" dirty="0" err="1" smtClean="0"/>
              <a:t>інформацію</a:t>
            </a:r>
            <a:r>
              <a:rPr lang="ru-RU" dirty="0" smtClean="0"/>
              <a:t> про </a:t>
            </a:r>
            <a:r>
              <a:rPr lang="ru-RU" dirty="0" err="1" smtClean="0"/>
              <a:t>Експрес-курси</a:t>
            </a:r>
            <a:r>
              <a:rPr lang="ru-RU" dirty="0" smtClean="0"/>
              <a:t> (10 </a:t>
            </a:r>
            <a:r>
              <a:rPr lang="ru-RU" dirty="0" err="1" smtClean="0"/>
              <a:t>тижнів</a:t>
            </a:r>
            <a:r>
              <a:rPr lang="ru-RU" dirty="0" smtClean="0"/>
              <a:t>). </a:t>
            </a:r>
          </a:p>
          <a:p>
            <a:r>
              <a:rPr lang="ru-RU" dirty="0" err="1" smtClean="0"/>
              <a:t>Бажаючі</a:t>
            </a:r>
            <a:r>
              <a:rPr lang="ru-RU" dirty="0" smtClean="0"/>
              <a:t> могли </a:t>
            </a:r>
            <a:r>
              <a:rPr lang="ru-RU" dirty="0" err="1" smtClean="0"/>
              <a:t>записатися</a:t>
            </a:r>
            <a:r>
              <a:rPr lang="ru-RU" dirty="0" smtClean="0"/>
              <a:t> у </a:t>
            </a:r>
            <a:r>
              <a:rPr lang="ru-RU" dirty="0" err="1" smtClean="0"/>
              <a:t>бібліотеку</a:t>
            </a:r>
            <a:r>
              <a:rPr lang="ru-RU" dirty="0" smtClean="0"/>
              <a:t> </a:t>
            </a:r>
            <a:r>
              <a:rPr lang="ru-RU" dirty="0" err="1" smtClean="0"/>
              <a:t>безоплатно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з </a:t>
            </a:r>
            <a:r>
              <a:rPr lang="ru-RU" dirty="0" err="1" smtClean="0"/>
              <a:t>радістю</a:t>
            </a:r>
            <a:r>
              <a:rPr lang="ru-RU" dirty="0" smtClean="0"/>
              <a:t> і </a:t>
            </a:r>
            <a:r>
              <a:rPr lang="ru-RU" dirty="0" err="1" smtClean="0"/>
              <a:t>зробили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учасників</a:t>
            </a:r>
            <a:r>
              <a:rPr lang="ru-RU" dirty="0" smtClean="0"/>
              <a:t> – 97 </a:t>
            </a:r>
            <a:r>
              <a:rPr lang="ru-RU" dirty="0" err="1" smtClean="0"/>
              <a:t>осіб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420888"/>
            <a:ext cx="460921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4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noProof="0" dirty="0" smtClean="0"/>
              <a:t>13 виставок. Весняна виставка. березень</a:t>
            </a:r>
            <a:endParaRPr lang="uk-UA" noProof="0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323528" y="1340768"/>
            <a:ext cx="3600400" cy="5184576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err="1" smtClean="0"/>
              <a:t>Рік</a:t>
            </a:r>
            <a:r>
              <a:rPr lang="ru-RU" b="1" dirty="0" smtClean="0"/>
              <a:t> </a:t>
            </a:r>
            <a:r>
              <a:rPr lang="ru-RU" b="1" dirty="0" err="1" smtClean="0"/>
              <a:t>англійської</a:t>
            </a:r>
            <a:r>
              <a:rPr lang="ru-RU" b="1" dirty="0" smtClean="0"/>
              <a:t> </a:t>
            </a:r>
            <a:r>
              <a:rPr lang="ru-RU" b="1" dirty="0" err="1" smtClean="0"/>
              <a:t>мови</a:t>
            </a:r>
            <a:r>
              <a:rPr lang="ru-RU" b="1" dirty="0" smtClean="0"/>
              <a:t> </a:t>
            </a:r>
            <a:r>
              <a:rPr lang="ru-RU" b="1" dirty="0" err="1" smtClean="0"/>
              <a:t>триває</a:t>
            </a:r>
            <a:r>
              <a:rPr lang="ru-RU" b="1" dirty="0" smtClean="0"/>
              <a:t>: Весна у </a:t>
            </a:r>
            <a:r>
              <a:rPr lang="ru-RU" b="1" dirty="0" err="1" smtClean="0"/>
              <a:t>Сполучених</a:t>
            </a:r>
            <a:r>
              <a:rPr lang="ru-RU" b="1" dirty="0" smtClean="0"/>
              <a:t> Штатах Америки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 err="1" smtClean="0"/>
              <a:t>інформаційно</a:t>
            </a:r>
            <a:r>
              <a:rPr lang="ru-RU" dirty="0" smtClean="0"/>
              <a:t>-ресурсному </a:t>
            </a:r>
            <a:r>
              <a:rPr lang="ru-RU" dirty="0" err="1" smtClean="0"/>
              <a:t>центрі</a:t>
            </a:r>
            <a:r>
              <a:rPr lang="ru-RU" dirty="0" smtClean="0"/>
              <a:t> «</a:t>
            </a:r>
            <a:r>
              <a:rPr lang="ru-RU" dirty="0" err="1" smtClean="0"/>
              <a:t>Вікно</a:t>
            </a:r>
            <a:r>
              <a:rPr lang="ru-RU" dirty="0" smtClean="0"/>
              <a:t> в Америку» </a:t>
            </a:r>
            <a:r>
              <a:rPr lang="ru-RU" dirty="0" err="1" smtClean="0"/>
              <a:t>експонувалася</a:t>
            </a:r>
            <a:r>
              <a:rPr lang="ru-RU" dirty="0" smtClean="0"/>
              <a:t> </a:t>
            </a:r>
            <a:r>
              <a:rPr lang="ru-RU" dirty="0" err="1" smtClean="0"/>
              <a:t>книжково-ілюстративна</a:t>
            </a:r>
            <a:r>
              <a:rPr lang="ru-RU" dirty="0" smtClean="0"/>
              <a:t> </a:t>
            </a:r>
            <a:r>
              <a:rPr lang="ru-RU" dirty="0" err="1" smtClean="0"/>
              <a:t>виставка</a:t>
            </a:r>
            <a:r>
              <a:rPr lang="ru-RU" dirty="0" smtClean="0"/>
              <a:t> «Весна у </a:t>
            </a:r>
            <a:r>
              <a:rPr lang="ru-RU" dirty="0" err="1" smtClean="0"/>
              <a:t>Сполучених</a:t>
            </a:r>
            <a:r>
              <a:rPr lang="ru-RU" dirty="0" smtClean="0"/>
              <a:t> Штатах Америки», яка </a:t>
            </a:r>
            <a:r>
              <a:rPr lang="ru-RU" dirty="0" err="1" smtClean="0"/>
              <a:t>присвячена</a:t>
            </a:r>
            <a:r>
              <a:rPr lang="ru-RU" dirty="0" smtClean="0"/>
              <a:t> </a:t>
            </a:r>
            <a:r>
              <a:rPr lang="ru-RU" dirty="0" err="1" smtClean="0"/>
              <a:t>історії</a:t>
            </a:r>
            <a:r>
              <a:rPr lang="ru-RU" dirty="0" smtClean="0"/>
              <a:t> </a:t>
            </a:r>
            <a:r>
              <a:rPr lang="ru-RU" dirty="0" err="1" smtClean="0"/>
              <a:t>жіночого</a:t>
            </a:r>
            <a:r>
              <a:rPr lang="ru-RU" dirty="0" smtClean="0"/>
              <a:t> </a:t>
            </a:r>
            <a:r>
              <a:rPr lang="ru-RU" dirty="0" err="1" smtClean="0"/>
              <a:t>руху</a:t>
            </a:r>
            <a:r>
              <a:rPr lang="ru-RU" dirty="0" smtClean="0"/>
              <a:t> в США. </a:t>
            </a:r>
            <a:r>
              <a:rPr lang="ru-RU" dirty="0" err="1" smtClean="0"/>
              <a:t>Виставка</a:t>
            </a:r>
            <a:r>
              <a:rPr lang="ru-RU" dirty="0" smtClean="0"/>
              <a:t> </a:t>
            </a:r>
            <a:r>
              <a:rPr lang="ru-RU" dirty="0" err="1" smtClean="0"/>
              <a:t>познайомила</a:t>
            </a:r>
            <a:r>
              <a:rPr lang="ru-RU" dirty="0" smtClean="0"/>
              <a:t> </a:t>
            </a:r>
            <a:r>
              <a:rPr lang="ru-RU" dirty="0" err="1" smtClean="0"/>
              <a:t>відвідувачів</a:t>
            </a:r>
            <a:r>
              <a:rPr lang="ru-RU" dirty="0" smtClean="0"/>
              <a:t> з </a:t>
            </a:r>
            <a:r>
              <a:rPr lang="ru-RU" dirty="0" err="1" smtClean="0"/>
              <a:t>видатними</a:t>
            </a:r>
            <a:r>
              <a:rPr lang="ru-RU" dirty="0" smtClean="0"/>
              <a:t> </a:t>
            </a:r>
            <a:r>
              <a:rPr lang="ru-RU" dirty="0" err="1" smtClean="0"/>
              <a:t>жінками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залишили</a:t>
            </a:r>
            <a:r>
              <a:rPr lang="ru-RU" dirty="0" smtClean="0"/>
              <a:t> </a:t>
            </a:r>
            <a:r>
              <a:rPr lang="ru-RU" dirty="0" err="1" smtClean="0"/>
              <a:t>свій</a:t>
            </a:r>
            <a:r>
              <a:rPr lang="ru-RU" dirty="0" smtClean="0"/>
              <a:t> </a:t>
            </a:r>
            <a:r>
              <a:rPr lang="ru-RU" dirty="0" err="1" smtClean="0"/>
              <a:t>слід</a:t>
            </a:r>
            <a:r>
              <a:rPr lang="ru-RU" dirty="0" smtClean="0"/>
              <a:t> в </a:t>
            </a:r>
            <a:r>
              <a:rPr lang="ru-RU" dirty="0" err="1" smtClean="0"/>
              <a:t>політичній</a:t>
            </a:r>
            <a:r>
              <a:rPr lang="ru-RU" dirty="0" smtClean="0"/>
              <a:t>, </a:t>
            </a:r>
            <a:r>
              <a:rPr lang="ru-RU" dirty="0" err="1" smtClean="0"/>
              <a:t>культурній</a:t>
            </a:r>
            <a:r>
              <a:rPr lang="ru-RU" dirty="0" smtClean="0"/>
              <a:t> та </a:t>
            </a:r>
            <a:r>
              <a:rPr lang="ru-RU" dirty="0" err="1" smtClean="0"/>
              <a:t>спортивній</a:t>
            </a:r>
            <a:r>
              <a:rPr lang="ru-RU" dirty="0" smtClean="0"/>
              <a:t> </a:t>
            </a:r>
            <a:r>
              <a:rPr lang="ru-RU" dirty="0" err="1" smtClean="0"/>
              <a:t>історії</a:t>
            </a:r>
            <a:r>
              <a:rPr lang="ru-RU" dirty="0" smtClean="0"/>
              <a:t> Америки.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перші</a:t>
            </a:r>
            <a:r>
              <a:rPr lang="ru-RU" dirty="0" smtClean="0"/>
              <a:t> </a:t>
            </a:r>
            <a:r>
              <a:rPr lang="ru-RU" dirty="0" err="1" smtClean="0"/>
              <a:t>леді</a:t>
            </a:r>
            <a:r>
              <a:rPr lang="ru-RU" dirty="0" smtClean="0"/>
              <a:t> США,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борці</a:t>
            </a:r>
            <a:r>
              <a:rPr lang="ru-RU" dirty="0" smtClean="0"/>
              <a:t> за права </a:t>
            </a:r>
            <a:r>
              <a:rPr lang="ru-RU" dirty="0" err="1" smtClean="0"/>
              <a:t>жінок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борці</a:t>
            </a:r>
            <a:r>
              <a:rPr lang="ru-RU" dirty="0" smtClean="0"/>
              <a:t> за </a:t>
            </a:r>
            <a:r>
              <a:rPr lang="ru-RU" dirty="0" err="1" smtClean="0"/>
              <a:t>знищення</a:t>
            </a:r>
            <a:r>
              <a:rPr lang="ru-RU" dirty="0" smtClean="0"/>
              <a:t> рабства,  </a:t>
            </a:r>
            <a:r>
              <a:rPr lang="ru-RU" dirty="0" err="1" smtClean="0"/>
              <a:t>письменниці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поетки</a:t>
            </a:r>
            <a:r>
              <a:rPr lang="ru-RU" dirty="0" smtClean="0"/>
              <a:t>, </a:t>
            </a:r>
            <a:r>
              <a:rPr lang="ru-RU" dirty="0" err="1" smtClean="0"/>
              <a:t>журналістки</a:t>
            </a:r>
            <a:r>
              <a:rPr lang="ru-RU" dirty="0" smtClean="0"/>
              <a:t>, медики, спортсменки, </a:t>
            </a:r>
            <a:r>
              <a:rPr lang="ru-RU" dirty="0" err="1" smtClean="0"/>
              <a:t>вчителі</a:t>
            </a:r>
            <a:r>
              <a:rPr lang="ru-RU" dirty="0" smtClean="0"/>
              <a:t>, </a:t>
            </a:r>
            <a:r>
              <a:rPr lang="ru-RU" dirty="0" err="1" smtClean="0"/>
              <a:t>музиканти</a:t>
            </a:r>
            <a:r>
              <a:rPr lang="ru-RU" dirty="0" smtClean="0"/>
              <a:t>, </a:t>
            </a:r>
            <a:r>
              <a:rPr lang="ru-RU" dirty="0" err="1" smtClean="0"/>
              <a:t>представниці</a:t>
            </a:r>
            <a:r>
              <a:rPr lang="ru-RU" dirty="0" smtClean="0"/>
              <a:t> </a:t>
            </a:r>
            <a:r>
              <a:rPr lang="ru-RU" dirty="0" err="1" smtClean="0"/>
              <a:t>національних</a:t>
            </a:r>
            <a:r>
              <a:rPr lang="ru-RU" dirty="0" smtClean="0"/>
              <a:t> </a:t>
            </a:r>
            <a:r>
              <a:rPr lang="ru-RU" dirty="0" err="1" smtClean="0"/>
              <a:t>меншин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просто </a:t>
            </a:r>
            <a:r>
              <a:rPr lang="ru-RU" dirty="0" err="1" smtClean="0"/>
              <a:t>красиві</a:t>
            </a:r>
            <a:r>
              <a:rPr lang="ru-RU" dirty="0" smtClean="0"/>
              <a:t> </a:t>
            </a:r>
            <a:r>
              <a:rPr lang="ru-RU" dirty="0" err="1" smtClean="0"/>
              <a:t>жінки</a:t>
            </a:r>
            <a:r>
              <a:rPr lang="ru-RU" dirty="0" smtClean="0"/>
              <a:t>. </a:t>
            </a:r>
            <a:r>
              <a:rPr lang="ru-RU" dirty="0" err="1" smtClean="0"/>
              <a:t>Жіночі</a:t>
            </a:r>
            <a:r>
              <a:rPr lang="ru-RU" dirty="0" smtClean="0"/>
              <a:t> </a:t>
            </a:r>
            <a:r>
              <a:rPr lang="ru-RU" dirty="0" err="1" smtClean="0"/>
              <a:t>портрети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представлені</a:t>
            </a:r>
            <a:r>
              <a:rPr lang="ru-RU" dirty="0" smtClean="0"/>
              <a:t> </a:t>
            </a:r>
            <a:r>
              <a:rPr lang="ru-RU" dirty="0" smtClean="0"/>
              <a:t>на </a:t>
            </a:r>
            <a:r>
              <a:rPr lang="ru-RU" dirty="0" err="1" smtClean="0"/>
              <a:t>тлі</a:t>
            </a:r>
            <a:r>
              <a:rPr lang="ru-RU" dirty="0" smtClean="0"/>
              <a:t> </a:t>
            </a:r>
            <a:r>
              <a:rPr lang="ru-RU" dirty="0" err="1" smtClean="0"/>
              <a:t>чудової</a:t>
            </a:r>
            <a:r>
              <a:rPr lang="ru-RU" dirty="0" smtClean="0"/>
              <a:t> </a:t>
            </a:r>
            <a:r>
              <a:rPr lang="ru-RU" dirty="0" err="1" smtClean="0"/>
              <a:t>весняної</a:t>
            </a:r>
            <a:r>
              <a:rPr lang="ru-RU" dirty="0" smtClean="0"/>
              <a:t> </a:t>
            </a:r>
            <a:r>
              <a:rPr lang="ru-RU" dirty="0" err="1" smtClean="0"/>
              <a:t>природи</a:t>
            </a:r>
            <a:r>
              <a:rPr lang="ru-RU" dirty="0" smtClean="0"/>
              <a:t> США. </a:t>
            </a:r>
            <a:r>
              <a:rPr lang="ru-RU" dirty="0" err="1" smtClean="0"/>
              <a:t>Краєвиди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національних</a:t>
            </a:r>
            <a:r>
              <a:rPr lang="ru-RU" dirty="0" smtClean="0"/>
              <a:t> </a:t>
            </a:r>
            <a:r>
              <a:rPr lang="ru-RU" dirty="0" err="1" smtClean="0"/>
              <a:t>парків</a:t>
            </a:r>
            <a:r>
              <a:rPr lang="ru-RU" dirty="0" smtClean="0"/>
              <a:t>, </a:t>
            </a:r>
            <a:r>
              <a:rPr lang="ru-RU" dirty="0" err="1" smtClean="0"/>
              <a:t>квітучі</a:t>
            </a:r>
            <a:r>
              <a:rPr lang="ru-RU" dirty="0" smtClean="0"/>
              <a:t> </a:t>
            </a:r>
            <a:r>
              <a:rPr lang="ru-RU" dirty="0" err="1" smtClean="0"/>
              <a:t>гірські</a:t>
            </a:r>
            <a:r>
              <a:rPr lang="ru-RU" dirty="0" smtClean="0"/>
              <a:t> </a:t>
            </a:r>
            <a:r>
              <a:rPr lang="ru-RU" dirty="0" err="1" smtClean="0"/>
              <a:t>долини</a:t>
            </a:r>
            <a:r>
              <a:rPr lang="ru-RU" dirty="0" smtClean="0"/>
              <a:t>, </a:t>
            </a:r>
            <a:r>
              <a:rPr lang="ru-RU" dirty="0" err="1" smtClean="0"/>
              <a:t>захоплюють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772816"/>
            <a:ext cx="5088568" cy="3816424"/>
          </a:xfrm>
        </p:spPr>
      </p:pic>
    </p:spTree>
    <p:extLst>
      <p:ext uri="{BB962C8B-B14F-4D97-AF65-F5344CB8AC3E}">
        <p14:creationId xmlns:p14="http://schemas.microsoft.com/office/powerpoint/2010/main" val="89693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dirty="0" smtClean="0"/>
              <a:t>Весняний концерт</a:t>
            </a:r>
            <a:endParaRPr lang="uk-UA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4932040" y="1536192"/>
            <a:ext cx="4032448" cy="5061160"/>
          </a:xfrm>
        </p:spPr>
        <p:txBody>
          <a:bodyPr>
            <a:normAutofit fontScale="85000" lnSpcReduction="10000"/>
          </a:bodyPr>
          <a:lstStyle/>
          <a:p>
            <a:r>
              <a:rPr lang="uk-UA" dirty="0"/>
              <a:t>16 квітня  - </a:t>
            </a:r>
            <a:r>
              <a:rPr lang="ru-RU" b="1" dirty="0"/>
              <a:t>«Джаз: </a:t>
            </a:r>
            <a:r>
              <a:rPr lang="ru-RU" b="1" dirty="0" err="1"/>
              <a:t>вчора</a:t>
            </a:r>
            <a:r>
              <a:rPr lang="ru-RU" b="1" dirty="0"/>
              <a:t>, </a:t>
            </a:r>
            <a:r>
              <a:rPr lang="ru-RU" b="1" dirty="0" err="1"/>
              <a:t>сьогодні</a:t>
            </a:r>
            <a:r>
              <a:rPr lang="ru-RU" b="1" dirty="0"/>
              <a:t>, </a:t>
            </a:r>
            <a:r>
              <a:rPr lang="ru-RU" b="1" dirty="0" err="1"/>
              <a:t>назавжди</a:t>
            </a:r>
            <a:r>
              <a:rPr lang="ru-RU" b="1" dirty="0"/>
              <a:t>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Музика</a:t>
            </a:r>
            <a:r>
              <a:rPr lang="ru-RU" dirty="0"/>
              <a:t> з нами </a:t>
            </a:r>
            <a:r>
              <a:rPr lang="ru-RU" dirty="0" err="1"/>
              <a:t>завжди</a:t>
            </a:r>
            <a:r>
              <a:rPr lang="ru-RU" dirty="0"/>
              <a:t>. </a:t>
            </a:r>
            <a:r>
              <a:rPr lang="ru-RU" dirty="0" err="1"/>
              <a:t>Музика</a:t>
            </a:r>
            <a:r>
              <a:rPr lang="ru-RU" dirty="0"/>
              <a:t> </a:t>
            </a:r>
            <a:r>
              <a:rPr lang="ru-RU" dirty="0" err="1"/>
              <a:t>наповнює</a:t>
            </a:r>
            <a:r>
              <a:rPr lang="ru-RU" dirty="0"/>
              <a:t> нас </a:t>
            </a:r>
            <a:r>
              <a:rPr lang="ru-RU" dirty="0" err="1"/>
              <a:t>енергією</a:t>
            </a:r>
            <a:r>
              <a:rPr lang="ru-RU" dirty="0"/>
              <a:t> і </a:t>
            </a:r>
            <a:r>
              <a:rPr lang="ru-RU" dirty="0" err="1"/>
              <a:t>задає</a:t>
            </a:r>
            <a:r>
              <a:rPr lang="ru-RU" dirty="0"/>
              <a:t> ритм </a:t>
            </a:r>
            <a:r>
              <a:rPr lang="ru-RU" dirty="0" err="1"/>
              <a:t>життя</a:t>
            </a:r>
            <a:r>
              <a:rPr lang="ru-RU" dirty="0"/>
              <a:t>. Вона </a:t>
            </a:r>
            <a:r>
              <a:rPr lang="ru-RU" dirty="0" err="1"/>
              <a:t>позбавляє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самотності</a:t>
            </a:r>
            <a:r>
              <a:rPr lang="ru-RU" dirty="0"/>
              <a:t> і </a:t>
            </a:r>
            <a:r>
              <a:rPr lang="ru-RU" dirty="0" err="1"/>
              <a:t>додає</a:t>
            </a:r>
            <a:r>
              <a:rPr lang="ru-RU" dirty="0"/>
              <a:t> </a:t>
            </a:r>
            <a:r>
              <a:rPr lang="ru-RU" dirty="0" err="1"/>
              <a:t>впевненості</a:t>
            </a:r>
            <a:r>
              <a:rPr lang="ru-RU" dirty="0"/>
              <a:t> в </a:t>
            </a:r>
            <a:r>
              <a:rPr lang="ru-RU" dirty="0" err="1"/>
              <a:t>собі</a:t>
            </a:r>
            <a:r>
              <a:rPr lang="ru-RU" dirty="0"/>
              <a:t>. </a:t>
            </a:r>
            <a:r>
              <a:rPr lang="ru-RU" dirty="0" err="1"/>
              <a:t>Музика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звільнити</a:t>
            </a:r>
            <a:r>
              <a:rPr lang="ru-RU" dirty="0"/>
              <a:t> </a:t>
            </a:r>
            <a:r>
              <a:rPr lang="ru-RU" dirty="0" err="1"/>
              <a:t>емоції</a:t>
            </a:r>
            <a:r>
              <a:rPr lang="ru-RU" dirty="0"/>
              <a:t> і </a:t>
            </a:r>
            <a:r>
              <a:rPr lang="ru-RU" dirty="0" err="1"/>
              <a:t>прийняти</a:t>
            </a:r>
            <a:r>
              <a:rPr lang="ru-RU" dirty="0"/>
              <a:t> </a:t>
            </a:r>
            <a:r>
              <a:rPr lang="ru-RU" dirty="0" err="1"/>
              <a:t>вірне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у </a:t>
            </a:r>
            <a:r>
              <a:rPr lang="ru-RU" dirty="0" err="1"/>
              <a:t>складний</a:t>
            </a:r>
            <a:r>
              <a:rPr lang="ru-RU" dirty="0"/>
              <a:t> </a:t>
            </a:r>
            <a:r>
              <a:rPr lang="ru-RU" dirty="0" err="1"/>
              <a:t>життєвий</a:t>
            </a:r>
            <a:r>
              <a:rPr lang="ru-RU" dirty="0"/>
              <a:t> момент. </a:t>
            </a:r>
            <a:br>
              <a:rPr lang="ru-RU" dirty="0"/>
            </a:br>
            <a:r>
              <a:rPr lang="ru-RU" dirty="0" err="1"/>
              <a:t>Продовжується</a:t>
            </a:r>
            <a:r>
              <a:rPr lang="ru-RU" dirty="0"/>
              <a:t> </a:t>
            </a:r>
            <a:r>
              <a:rPr lang="ru-RU" dirty="0" err="1"/>
              <a:t>співпраця</a:t>
            </a:r>
            <a:r>
              <a:rPr lang="ru-RU" dirty="0"/>
              <a:t> </a:t>
            </a:r>
            <a:r>
              <a:rPr lang="ru-RU" dirty="0" err="1"/>
              <a:t>бібліотеки</a:t>
            </a:r>
            <a:r>
              <a:rPr lang="ru-RU" dirty="0"/>
              <a:t> і </a:t>
            </a:r>
            <a:r>
              <a:rPr lang="ru-RU" dirty="0" err="1"/>
              <a:t>Дніпропетровською</a:t>
            </a:r>
            <a:r>
              <a:rPr lang="ru-RU" dirty="0"/>
              <a:t> </a:t>
            </a:r>
            <a:r>
              <a:rPr lang="ru-RU" dirty="0" err="1"/>
              <a:t>академією</a:t>
            </a:r>
            <a:r>
              <a:rPr lang="ru-RU" dirty="0"/>
              <a:t> </a:t>
            </a:r>
            <a:r>
              <a:rPr lang="ru-RU" dirty="0" err="1"/>
              <a:t>музики</a:t>
            </a:r>
            <a:r>
              <a:rPr lang="ru-RU" dirty="0"/>
              <a:t> </a:t>
            </a:r>
            <a:r>
              <a:rPr lang="ru-RU" dirty="0" err="1"/>
              <a:t>ім</a:t>
            </a:r>
            <a:r>
              <a:rPr lang="ru-RU" dirty="0"/>
              <a:t>. </a:t>
            </a:r>
            <a:r>
              <a:rPr lang="ru-RU" dirty="0" err="1"/>
              <a:t>М.Глинки</a:t>
            </a:r>
            <a:r>
              <a:rPr lang="ru-RU" dirty="0"/>
              <a:t>. </a:t>
            </a:r>
            <a:r>
              <a:rPr lang="ru-RU" dirty="0" err="1"/>
              <a:t>Знову</a:t>
            </a:r>
            <a:r>
              <a:rPr lang="ru-RU" dirty="0"/>
              <a:t> </a:t>
            </a:r>
            <a:r>
              <a:rPr lang="ru-RU" dirty="0" err="1"/>
              <a:t>розкрила</a:t>
            </a:r>
            <a:r>
              <a:rPr lang="ru-RU" dirty="0"/>
              <a:t> </a:t>
            </a:r>
            <a:r>
              <a:rPr lang="ru-RU" dirty="0" err="1"/>
              <a:t>двері</a:t>
            </a:r>
            <a:r>
              <a:rPr lang="ru-RU" dirty="0"/>
              <a:t> «</a:t>
            </a:r>
            <a:r>
              <a:rPr lang="ru-RU" dirty="0" err="1"/>
              <a:t>Американська</a:t>
            </a:r>
            <a:r>
              <a:rPr lang="ru-RU" dirty="0"/>
              <a:t> </a:t>
            </a:r>
            <a:r>
              <a:rPr lang="ru-RU" dirty="0" err="1"/>
              <a:t>мистецька</a:t>
            </a:r>
            <a:r>
              <a:rPr lang="ru-RU" dirty="0"/>
              <a:t> </a:t>
            </a:r>
            <a:r>
              <a:rPr lang="ru-RU" dirty="0" err="1"/>
              <a:t>вітальня</a:t>
            </a:r>
            <a:r>
              <a:rPr lang="ru-RU" dirty="0"/>
              <a:t> у </a:t>
            </a:r>
            <a:r>
              <a:rPr lang="ru-RU" dirty="0" err="1"/>
              <a:t>Дніпропетровську</a:t>
            </a:r>
            <a:r>
              <a:rPr lang="ru-RU" dirty="0"/>
              <a:t>».</a:t>
            </a:r>
            <a:br>
              <a:rPr lang="ru-RU" dirty="0"/>
            </a:br>
            <a:r>
              <a:rPr lang="ru-RU" dirty="0"/>
              <a:t>На </a:t>
            </a:r>
            <a:r>
              <a:rPr lang="ru-RU" dirty="0" err="1"/>
              <a:t>майданчику</a:t>
            </a:r>
            <a:r>
              <a:rPr lang="ru-RU" dirty="0"/>
              <a:t> </a:t>
            </a:r>
            <a:r>
              <a:rPr lang="ru-RU" dirty="0" err="1"/>
              <a:t>відділу</a:t>
            </a:r>
            <a:r>
              <a:rPr lang="ru-RU" dirty="0"/>
              <a:t> </a:t>
            </a:r>
            <a:r>
              <a:rPr lang="ru-RU" dirty="0" err="1"/>
              <a:t>документів</a:t>
            </a:r>
            <a:r>
              <a:rPr lang="ru-RU" dirty="0"/>
              <a:t> з </a:t>
            </a:r>
            <a:r>
              <a:rPr lang="ru-RU" dirty="0" err="1"/>
              <a:t>питань</a:t>
            </a:r>
            <a:r>
              <a:rPr lang="ru-RU" dirty="0"/>
              <a:t> </a:t>
            </a:r>
            <a:r>
              <a:rPr lang="ru-RU" dirty="0" err="1"/>
              <a:t>мистецтв</a:t>
            </a:r>
            <a:r>
              <a:rPr lang="ru-RU" dirty="0"/>
              <a:t> </a:t>
            </a:r>
            <a:r>
              <a:rPr lang="ru-RU" dirty="0" err="1"/>
              <a:t>відбувся</a:t>
            </a:r>
            <a:r>
              <a:rPr lang="ru-RU" dirty="0"/>
              <a:t> </a:t>
            </a:r>
            <a:r>
              <a:rPr lang="ru-RU" dirty="0" err="1"/>
              <a:t>музичний</a:t>
            </a:r>
            <a:r>
              <a:rPr lang="ru-RU" dirty="0"/>
              <a:t> </a:t>
            </a:r>
            <a:r>
              <a:rPr lang="ru-RU" dirty="0" err="1"/>
              <a:t>вступ</a:t>
            </a:r>
            <a:r>
              <a:rPr lang="ru-RU" dirty="0"/>
              <a:t> </a:t>
            </a:r>
            <a:r>
              <a:rPr lang="ru-RU" dirty="0" err="1"/>
              <a:t>студентів</a:t>
            </a:r>
            <a:r>
              <a:rPr lang="ru-RU" dirty="0"/>
              <a:t>: </a:t>
            </a:r>
            <a:r>
              <a:rPr lang="ru-RU" dirty="0" err="1"/>
              <a:t>джазових</a:t>
            </a:r>
            <a:r>
              <a:rPr lang="ru-RU" dirty="0"/>
              <a:t> </a:t>
            </a:r>
            <a:r>
              <a:rPr lang="ru-RU" dirty="0" err="1"/>
              <a:t>музикантів</a:t>
            </a:r>
            <a:r>
              <a:rPr lang="ru-RU" dirty="0"/>
              <a:t>, </a:t>
            </a:r>
            <a:r>
              <a:rPr lang="ru-RU" dirty="0" err="1"/>
              <a:t>вокалістів</a:t>
            </a:r>
            <a:r>
              <a:rPr lang="ru-RU" dirty="0"/>
              <a:t>, </a:t>
            </a:r>
            <a:r>
              <a:rPr lang="ru-RU" dirty="0" err="1"/>
              <a:t>вечір</a:t>
            </a:r>
            <a:r>
              <a:rPr lang="ru-RU" dirty="0"/>
              <a:t> вела студентка і </a:t>
            </a:r>
            <a:r>
              <a:rPr lang="ru-RU" dirty="0" err="1"/>
              <a:t>майбутній</a:t>
            </a:r>
            <a:r>
              <a:rPr lang="ru-RU" dirty="0"/>
              <a:t> </a:t>
            </a:r>
            <a:r>
              <a:rPr lang="ru-RU" dirty="0" err="1"/>
              <a:t>музикознавець</a:t>
            </a:r>
            <a:r>
              <a:rPr lang="ru-RU" dirty="0"/>
              <a:t> Ганна </a:t>
            </a:r>
            <a:r>
              <a:rPr lang="ru-RU" dirty="0" err="1"/>
              <a:t>Савонюк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29000"/>
            <a:ext cx="4392488" cy="329436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3168352" cy="2627748"/>
          </a:xfrm>
        </p:spPr>
      </p:pic>
    </p:spTree>
    <p:extLst>
      <p:ext uri="{BB962C8B-B14F-4D97-AF65-F5344CB8AC3E}">
        <p14:creationId xmlns:p14="http://schemas.microsoft.com/office/powerpoint/2010/main" val="34464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990656" cy="221825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Участь у наукових конференціях. </a:t>
            </a:r>
            <a:br>
              <a:rPr lang="uk-UA" dirty="0" smtClean="0"/>
            </a:br>
            <a:r>
              <a:rPr lang="uk-UA" sz="2200" dirty="0" smtClean="0"/>
              <a:t>ДОУНБ, ОНБ, ДТЗТУ: 5 виступів.</a:t>
            </a:r>
            <a:br>
              <a:rPr lang="uk-UA" sz="2200" dirty="0" smtClean="0"/>
            </a:br>
            <a:r>
              <a:rPr lang="uk-UA" sz="2200" dirty="0" smtClean="0"/>
              <a:t>Висвітлили питання: </a:t>
            </a:r>
            <a:r>
              <a:rPr lang="uk-UA" sz="2200" dirty="0" err="1" smtClean="0"/>
              <a:t>Лінгвокраєзнавство</a:t>
            </a:r>
            <a:r>
              <a:rPr lang="uk-UA" sz="2200" dirty="0" smtClean="0"/>
              <a:t>, Елементи музейної діяльності у роботі центру, Реалізація міжнародного проекту «Вікна на велосипедах», Досвід з залучення волонтерів до бібліотечних заходів, Напрямки співпраці бібліотеки з бібліотеками вишів. 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52936"/>
            <a:ext cx="4104456" cy="37338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08920"/>
            <a:ext cx="4427984" cy="294910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78688" cy="115212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Нас знімало і запрошувало телебачення! </a:t>
            </a:r>
            <a:br>
              <a:rPr lang="uk-UA" dirty="0" smtClean="0"/>
            </a:br>
            <a:r>
              <a:rPr lang="uk-UA" dirty="0" smtClean="0"/>
              <a:t>5 </a:t>
            </a:r>
            <a:r>
              <a:rPr lang="uk-UA" sz="2200" dirty="0" smtClean="0"/>
              <a:t>Публікацій в онлайн-пресі, анонси в   інтернет  - 48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268760"/>
            <a:ext cx="7774632" cy="4065241"/>
          </a:xfrm>
        </p:spPr>
        <p:txBody>
          <a:bodyPr>
            <a:normAutofit/>
          </a:bodyPr>
          <a:lstStyle/>
          <a:p>
            <a:r>
              <a:rPr lang="uk-UA" sz="1800" dirty="0" smtClean="0"/>
              <a:t>9 канал репортаж (Спроба встановлення рекорду для книги </a:t>
            </a:r>
            <a:r>
              <a:rPr lang="uk-UA" sz="1800" dirty="0" err="1" smtClean="0"/>
              <a:t>Гіннесу</a:t>
            </a:r>
            <a:r>
              <a:rPr lang="uk-UA" sz="1800" dirty="0" smtClean="0"/>
              <a:t>)</a:t>
            </a:r>
          </a:p>
          <a:p>
            <a:r>
              <a:rPr lang="uk-UA" sz="1800" dirty="0" smtClean="0"/>
              <a:t>51 канал, програма “Наживо” (липень, жовтень. Про вивчення англійської мови та бачення сучасної бібліотеки)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04914"/>
            <a:ext cx="5328592" cy="41464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noProof="0" dirty="0" smtClean="0"/>
              <a:t/>
            </a:r>
            <a:br>
              <a:rPr lang="uk-UA" noProof="0" dirty="0" smtClean="0"/>
            </a:br>
            <a:r>
              <a:rPr lang="uk-UA" noProof="0" dirty="0" smtClean="0"/>
              <a:t>Робота центру «Вікно в Америку» була всебічно відображена у соціальних мережах:  </a:t>
            </a:r>
            <a:r>
              <a:rPr lang="uk-UA" noProof="0" dirty="0" smtClean="0">
                <a:solidFill>
                  <a:srgbClr val="FF0000"/>
                </a:solidFill>
              </a:rPr>
              <a:t>2 351 публікацій / 459 435 охоплення</a:t>
            </a:r>
            <a:endParaRPr lang="uk-UA" noProof="0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85800" y="2060848"/>
            <a:ext cx="3742184" cy="3744416"/>
          </a:xfrm>
        </p:spPr>
        <p:txBody>
          <a:bodyPr>
            <a:normAutofit/>
          </a:bodyPr>
          <a:lstStyle/>
          <a:p>
            <a:r>
              <a:rPr lang="en-US" dirty="0" smtClean="0"/>
              <a:t>Blogger	194 </a:t>
            </a:r>
            <a:r>
              <a:rPr lang="uk-UA" dirty="0" err="1" smtClean="0"/>
              <a:t>публ</a:t>
            </a:r>
            <a:r>
              <a:rPr lang="en-US" dirty="0" smtClean="0"/>
              <a:t> / 32 230 </a:t>
            </a:r>
            <a:r>
              <a:rPr lang="ru-RU" dirty="0" smtClean="0"/>
              <a:t>в</a:t>
            </a:r>
            <a:r>
              <a:rPr lang="uk-UA" dirty="0" err="1" smtClean="0"/>
              <a:t>ідвідувань</a:t>
            </a:r>
            <a:endParaRPr lang="uk-UA" dirty="0" smtClean="0"/>
          </a:p>
          <a:p>
            <a:r>
              <a:rPr lang="en-US" dirty="0" smtClean="0"/>
              <a:t>Facebook</a:t>
            </a:r>
            <a:r>
              <a:rPr lang="uk-UA" dirty="0" smtClean="0"/>
              <a:t> (6 сторінок)</a:t>
            </a:r>
            <a:r>
              <a:rPr lang="en-US" dirty="0" smtClean="0"/>
              <a:t> </a:t>
            </a:r>
            <a:r>
              <a:rPr lang="uk-UA" dirty="0" smtClean="0"/>
              <a:t>1 646 публікацій</a:t>
            </a:r>
            <a:r>
              <a:rPr lang="en-US" dirty="0" smtClean="0"/>
              <a:t>	</a:t>
            </a:r>
            <a:r>
              <a:rPr lang="ru-RU" dirty="0" smtClean="0"/>
              <a:t>/ 459 435 (охват </a:t>
            </a:r>
            <a:r>
              <a:rPr lang="ru-RU" dirty="0" err="1" smtClean="0"/>
              <a:t>публ</a:t>
            </a:r>
            <a:r>
              <a:rPr lang="uk-UA" dirty="0" err="1" smtClean="0"/>
              <a:t>ікацій</a:t>
            </a:r>
            <a:r>
              <a:rPr lang="uk-UA" dirty="0" smtClean="0"/>
              <a:t>)</a:t>
            </a:r>
            <a:r>
              <a:rPr lang="en-US" dirty="0" smtClean="0"/>
              <a:t>	</a:t>
            </a:r>
          </a:p>
          <a:p>
            <a:r>
              <a:rPr lang="ru-RU" dirty="0" err="1" smtClean="0"/>
              <a:t>ВКонтакте</a:t>
            </a:r>
            <a:r>
              <a:rPr lang="en-US" dirty="0" smtClean="0"/>
              <a:t>	479</a:t>
            </a:r>
            <a:r>
              <a:rPr lang="ru-RU" dirty="0" smtClean="0"/>
              <a:t> </a:t>
            </a:r>
            <a:r>
              <a:rPr lang="en-US" dirty="0" smtClean="0"/>
              <a:t>/</a:t>
            </a:r>
            <a:r>
              <a:rPr lang="ru-RU" dirty="0" smtClean="0"/>
              <a:t> </a:t>
            </a:r>
            <a:r>
              <a:rPr lang="en-US" dirty="0" smtClean="0"/>
              <a:t>17 647</a:t>
            </a:r>
            <a:endParaRPr lang="uk-UA" dirty="0" smtClean="0"/>
          </a:p>
          <a:p>
            <a:r>
              <a:rPr lang="en-US" dirty="0" smtClean="0"/>
              <a:t>You</a:t>
            </a:r>
            <a:r>
              <a:rPr lang="en-US" dirty="0"/>
              <a:t>T</a:t>
            </a:r>
            <a:r>
              <a:rPr lang="en-US" dirty="0" smtClean="0"/>
              <a:t>ube	2 /200 </a:t>
            </a:r>
            <a:r>
              <a:rPr lang="ru-RU" dirty="0" smtClean="0"/>
              <a:t>перегляд</a:t>
            </a:r>
            <a:r>
              <a:rPr lang="uk-UA" dirty="0" err="1" smtClean="0"/>
              <a:t>ів</a:t>
            </a:r>
            <a:endParaRPr lang="en-US" dirty="0"/>
          </a:p>
          <a:p>
            <a:r>
              <a:rPr lang="ru-RU" dirty="0" smtClean="0"/>
              <a:t>В</a:t>
            </a:r>
            <a:r>
              <a:rPr lang="uk-UA" dirty="0" smtClean="0"/>
              <a:t>і</a:t>
            </a:r>
            <a:r>
              <a:rPr lang="ru-RU" dirty="0" err="1" smtClean="0"/>
              <a:t>део</a:t>
            </a:r>
            <a:r>
              <a:rPr lang="ru-RU" dirty="0" smtClean="0"/>
              <a:t>-ролик </a:t>
            </a:r>
            <a:r>
              <a:rPr lang="ru-RU" dirty="0" smtClean="0"/>
              <a:t>про </a:t>
            </a:r>
            <a:r>
              <a:rPr lang="ru-RU" dirty="0" smtClean="0"/>
              <a:t>заходи центру </a:t>
            </a:r>
            <a:r>
              <a:rPr lang="ru-RU" dirty="0" smtClean="0"/>
              <a:t>для </a:t>
            </a:r>
            <a:r>
              <a:rPr lang="ru-RU" dirty="0" err="1" smtClean="0"/>
              <a:t>участі</a:t>
            </a:r>
            <a:r>
              <a:rPr lang="ru-RU" dirty="0" smtClean="0"/>
              <a:t> у конкурс</a:t>
            </a:r>
            <a:r>
              <a:rPr lang="uk-UA" dirty="0" smtClean="0"/>
              <a:t>і </a:t>
            </a:r>
            <a:r>
              <a:rPr lang="en-US" dirty="0" err="1" smtClean="0"/>
              <a:t>EnglishFest</a:t>
            </a:r>
            <a:r>
              <a:rPr lang="uk-UA" dirty="0" smtClean="0"/>
              <a:t> створила Тетяна Кузнєцова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32856"/>
            <a:ext cx="3657600" cy="3055620"/>
          </a:xfrm>
        </p:spPr>
      </p:pic>
    </p:spTree>
    <p:extLst>
      <p:ext uri="{BB962C8B-B14F-4D97-AF65-F5344CB8AC3E}">
        <p14:creationId xmlns:p14="http://schemas.microsoft.com/office/powerpoint/2010/main" val="291593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2650306"/>
          </a:xfrm>
        </p:spPr>
        <p:txBody>
          <a:bodyPr>
            <a:normAutofit/>
          </a:bodyPr>
          <a:lstStyle/>
          <a:p>
            <a:pPr algn="ctr"/>
            <a:r>
              <a:rPr lang="uk-UA" sz="3200" b="1" noProof="0" dirty="0" smtClean="0">
                <a:solidFill>
                  <a:srgbClr val="FF0000"/>
                </a:solidFill>
              </a:rPr>
              <a:t>Долучайтеся до вивчення </a:t>
            </a:r>
            <a:r>
              <a:rPr lang="uk-UA" sz="3200" b="1" noProof="0" smtClean="0">
                <a:solidFill>
                  <a:srgbClr val="FF0000"/>
                </a:solidFill>
              </a:rPr>
              <a:t>англійської мови разом з нами!</a:t>
            </a:r>
            <a:endParaRPr lang="uk-UA" sz="3200" b="1" noProof="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420888"/>
            <a:ext cx="7772400" cy="2985120"/>
          </a:xfrm>
        </p:spPr>
        <p:txBody>
          <a:bodyPr>
            <a:noAutofit/>
          </a:bodyPr>
          <a:lstStyle/>
          <a:p>
            <a:r>
              <a:rPr lang="uk-UA" sz="2400" dirty="0" smtClean="0"/>
              <a:t>Головною метою всіх проведених центром заходів </a:t>
            </a:r>
            <a:r>
              <a:rPr lang="uk-UA" sz="2400" dirty="0"/>
              <a:t>є </a:t>
            </a:r>
            <a:r>
              <a:rPr lang="uk-UA" sz="2400" dirty="0" smtClean="0"/>
              <a:t>популяризація безкоштовних ресурсів бібліотеки і мотивування до вивчення англійської мови заради кар'єри і майбутнього.</a:t>
            </a:r>
          </a:p>
          <a:p>
            <a:r>
              <a:rPr lang="uk-UA" sz="2400" dirty="0" smtClean="0"/>
              <a:t>Сподіваюся нам, співробітникам центру, волонтерам і активістам англомовного  клубу «Добра розмова», це вдалося. Ми раді успіхам наших відвідувачів.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0540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Проект «Космічна </a:t>
            </a:r>
            <a:r>
              <a:rPr lang="uk-UA" dirty="0" smtClean="0"/>
              <a:t>столиця на Дніпрі» /</a:t>
            </a:r>
            <a:r>
              <a:rPr lang="en-US" dirty="0"/>
              <a:t> Space capital on the Dnieper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2000" dirty="0"/>
              <a:t>18 заходів </a:t>
            </a:r>
            <a:r>
              <a:rPr lang="uk-UA" sz="2000" dirty="0" smtClean="0"/>
              <a:t>/ </a:t>
            </a:r>
            <a:r>
              <a:rPr lang="uk-UA" sz="2000" dirty="0"/>
              <a:t>500 учасників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err="1" smtClean="0"/>
              <a:t>Інтерактивна-презентація</a:t>
            </a:r>
            <a:r>
              <a:rPr lang="ru-RU" sz="2000" dirty="0" smtClean="0"/>
              <a:t> + </a:t>
            </a:r>
            <a:r>
              <a:rPr lang="ru-RU" sz="2000" dirty="0" err="1" smtClean="0"/>
              <a:t>виставка</a:t>
            </a:r>
            <a:r>
              <a:rPr lang="ru-RU" sz="2000" dirty="0" smtClean="0"/>
              <a:t> </a:t>
            </a:r>
            <a:r>
              <a:rPr lang="ru-RU" sz="2000" dirty="0" err="1" smtClean="0"/>
              <a:t>дитячих</a:t>
            </a:r>
            <a:r>
              <a:rPr lang="ru-RU" sz="2000" dirty="0" smtClean="0"/>
              <a:t> </a:t>
            </a:r>
            <a:r>
              <a:rPr lang="ru-RU" sz="2000" dirty="0" err="1" smtClean="0"/>
              <a:t>малюнків</a:t>
            </a:r>
            <a:r>
              <a:rPr lang="ru-RU" sz="2000" dirty="0" smtClean="0"/>
              <a:t> у </a:t>
            </a:r>
            <a:r>
              <a:rPr lang="ru-RU" sz="2000" dirty="0" err="1" smtClean="0"/>
              <a:t>бібліотеці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48880"/>
            <a:ext cx="4839759" cy="3629818"/>
          </a:xfrm>
        </p:spPr>
      </p:pic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>
          <a:xfrm>
            <a:off x="5148064" y="1536192"/>
            <a:ext cx="3672408" cy="5133168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ru-RU" dirty="0"/>
              <a:t>До </a:t>
            </a:r>
            <a:r>
              <a:rPr lang="ru-RU" dirty="0" err="1"/>
              <a:t>Міжнародного</a:t>
            </a:r>
            <a:r>
              <a:rPr lang="ru-RU" dirty="0"/>
              <a:t> дня </a:t>
            </a:r>
            <a:r>
              <a:rPr lang="ru-RU" dirty="0" err="1"/>
              <a:t>польоту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в космос бібліотекарі </a:t>
            </a:r>
            <a:r>
              <a:rPr lang="ru-RU" dirty="0" err="1"/>
              <a:t>інформаційно</a:t>
            </a:r>
            <a:r>
              <a:rPr lang="ru-RU" dirty="0"/>
              <a:t>-ресурсного центру «</a:t>
            </a:r>
            <a:r>
              <a:rPr lang="ru-RU" dirty="0" err="1"/>
              <a:t>Вікно</a:t>
            </a:r>
            <a:r>
              <a:rPr lang="ru-RU" dirty="0"/>
              <a:t> в Америку» провели </a:t>
            </a:r>
            <a:r>
              <a:rPr lang="ru-RU" dirty="0" smtClean="0"/>
              <a:t>цикл </a:t>
            </a:r>
            <a:r>
              <a:rPr lang="ru-RU" dirty="0" err="1"/>
              <a:t>навчально-просвітницьких</a:t>
            </a:r>
            <a:r>
              <a:rPr lang="ru-RU" dirty="0"/>
              <a:t> </a:t>
            </a:r>
            <a:r>
              <a:rPr lang="ru-RU" dirty="0" err="1" smtClean="0"/>
              <a:t>заходів</a:t>
            </a:r>
            <a:r>
              <a:rPr lang="ru-RU" dirty="0" smtClean="0"/>
              <a:t>. </a:t>
            </a:r>
            <a:r>
              <a:rPr lang="ru-RU" dirty="0"/>
              <a:t>До </a:t>
            </a:r>
            <a:r>
              <a:rPr lang="ru-RU" dirty="0" err="1"/>
              <a:t>заходів</a:t>
            </a:r>
            <a:r>
              <a:rPr lang="ru-RU" dirty="0"/>
              <a:t> </a:t>
            </a:r>
            <a:r>
              <a:rPr lang="ru-RU" dirty="0" err="1" smtClean="0"/>
              <a:t>долучався</a:t>
            </a:r>
            <a:r>
              <a:rPr lang="ru-RU" dirty="0" smtClean="0"/>
              <a:t> </a:t>
            </a:r>
            <a:r>
              <a:rPr lang="ru-RU" dirty="0"/>
              <a:t>волонтер, </a:t>
            </a:r>
            <a:r>
              <a:rPr lang="ru-RU" dirty="0" err="1"/>
              <a:t>американець</a:t>
            </a:r>
            <a:r>
              <a:rPr lang="ru-RU" dirty="0"/>
              <a:t> </a:t>
            </a:r>
            <a:r>
              <a:rPr lang="ru-RU" dirty="0" err="1"/>
              <a:t>містер</a:t>
            </a:r>
            <a:r>
              <a:rPr lang="ru-RU" dirty="0"/>
              <a:t> Джейсон,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індикатором</a:t>
            </a:r>
            <a:r>
              <a:rPr lang="ru-RU" dirty="0"/>
              <a:t> </a:t>
            </a:r>
            <a:r>
              <a:rPr lang="ru-RU" dirty="0" err="1"/>
              <a:t>розмовних</a:t>
            </a:r>
            <a:r>
              <a:rPr lang="ru-RU" dirty="0"/>
              <a:t> </a:t>
            </a:r>
            <a:r>
              <a:rPr lang="ru-RU" dirty="0" err="1"/>
              <a:t>навичок</a:t>
            </a:r>
            <a:r>
              <a:rPr lang="ru-RU" dirty="0"/>
              <a:t> </a:t>
            </a:r>
            <a:r>
              <a:rPr lang="ru-RU" dirty="0" err="1"/>
              <a:t>школярів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ставив </a:t>
            </a:r>
            <a:r>
              <a:rPr lang="ru-RU" dirty="0" err="1"/>
              <a:t>питання</a:t>
            </a:r>
            <a:r>
              <a:rPr lang="ru-RU" dirty="0"/>
              <a:t> і </a:t>
            </a:r>
            <a:r>
              <a:rPr lang="ru-RU" dirty="0" err="1"/>
              <a:t>відповідав</a:t>
            </a:r>
            <a:r>
              <a:rPr lang="ru-RU" dirty="0"/>
              <a:t> на </a:t>
            </a:r>
            <a:r>
              <a:rPr lang="ru-RU" dirty="0" err="1"/>
              <a:t>зустрічні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 </a:t>
            </a:r>
            <a:r>
              <a:rPr lang="ru-RU" dirty="0" err="1"/>
              <a:t>сміливців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6703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Школярам про </a:t>
            </a:r>
            <a:r>
              <a:rPr lang="ru-RU" b="1" dirty="0" err="1" smtClean="0"/>
              <a:t>рідне</a:t>
            </a:r>
            <a:r>
              <a:rPr lang="ru-RU" b="1" dirty="0" smtClean="0"/>
              <a:t> </a:t>
            </a:r>
            <a:r>
              <a:rPr lang="ru-RU" b="1" dirty="0" err="1" smtClean="0"/>
              <a:t>місто</a:t>
            </a:r>
            <a:r>
              <a:rPr lang="ru-RU" b="1" dirty="0" smtClean="0"/>
              <a:t> </a:t>
            </a:r>
            <a:r>
              <a:rPr lang="ru-RU" b="1" dirty="0" err="1" smtClean="0"/>
              <a:t>англійською</a:t>
            </a:r>
            <a:endParaRPr lang="uk-UA" noProof="0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6300192" y="188640"/>
            <a:ext cx="2664296" cy="662473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Інтерактивні</a:t>
            </a:r>
            <a:r>
              <a:rPr lang="ru-RU" dirty="0"/>
              <a:t> уроки </a:t>
            </a:r>
            <a:r>
              <a:rPr lang="ru-RU" dirty="0" err="1"/>
              <a:t>надали</a:t>
            </a:r>
            <a:r>
              <a:rPr lang="ru-RU" dirty="0"/>
              <a:t> школярам </a:t>
            </a:r>
            <a:r>
              <a:rPr lang="ru-RU" dirty="0" err="1"/>
              <a:t>розуміння</a:t>
            </a:r>
            <a:r>
              <a:rPr lang="ru-RU" dirty="0"/>
              <a:t> </a:t>
            </a:r>
            <a:r>
              <a:rPr lang="ru-RU" dirty="0" err="1"/>
              <a:t>важливості</a:t>
            </a:r>
            <a:r>
              <a:rPr lang="ru-RU" dirty="0"/>
              <a:t> наук </a:t>
            </a:r>
            <a:r>
              <a:rPr lang="ru-RU" dirty="0" err="1"/>
              <a:t>астрономії</a:t>
            </a:r>
            <a:r>
              <a:rPr lang="ru-RU" dirty="0"/>
              <a:t> і </a:t>
            </a:r>
            <a:r>
              <a:rPr lang="ru-RU" dirty="0" err="1"/>
              <a:t>астрофізики</a:t>
            </a:r>
            <a:r>
              <a:rPr lang="ru-RU" dirty="0"/>
              <a:t>, нагадали про </a:t>
            </a:r>
            <a:r>
              <a:rPr lang="ru-RU" dirty="0" err="1"/>
              <a:t>планети</a:t>
            </a:r>
            <a:r>
              <a:rPr lang="ru-RU" dirty="0"/>
              <a:t> </a:t>
            </a:r>
            <a:r>
              <a:rPr lang="ru-RU" dirty="0" err="1"/>
              <a:t>Сонячної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, </a:t>
            </a:r>
            <a:r>
              <a:rPr lang="ru-RU" dirty="0" err="1"/>
              <a:t>познайомили</a:t>
            </a:r>
            <a:r>
              <a:rPr lang="ru-RU" dirty="0"/>
              <a:t> з </a:t>
            </a:r>
            <a:r>
              <a:rPr lang="ru-RU" dirty="0" err="1"/>
              <a:t>історією</a:t>
            </a:r>
            <a:r>
              <a:rPr lang="ru-RU" dirty="0"/>
              <a:t> </a:t>
            </a:r>
            <a:r>
              <a:rPr lang="ru-RU" dirty="0" err="1"/>
              <a:t>освоєння</a:t>
            </a:r>
            <a:r>
              <a:rPr lang="ru-RU" dirty="0"/>
              <a:t> Космосу, першими космонавтами і </a:t>
            </a:r>
            <a:r>
              <a:rPr lang="ru-RU" dirty="0" err="1"/>
              <a:t>американськими</a:t>
            </a:r>
            <a:r>
              <a:rPr lang="ru-RU" dirty="0"/>
              <a:t> астронавтами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, </a:t>
            </a:r>
            <a:r>
              <a:rPr lang="ru-RU" dirty="0" err="1"/>
              <a:t>дніпропетровським</a:t>
            </a:r>
            <a:r>
              <a:rPr lang="ru-RU" dirty="0"/>
              <a:t> </a:t>
            </a:r>
            <a:r>
              <a:rPr lang="ru-RU" dirty="0" err="1"/>
              <a:t>підприємством</a:t>
            </a:r>
            <a:r>
              <a:rPr lang="ru-RU" dirty="0"/>
              <a:t> "КБ "</a:t>
            </a:r>
            <a:r>
              <a:rPr lang="ru-RU" dirty="0" err="1"/>
              <a:t>Південне</a:t>
            </a:r>
            <a:r>
              <a:rPr lang="ru-RU" dirty="0"/>
              <a:t>",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створює</a:t>
            </a:r>
            <a:r>
              <a:rPr lang="ru-RU" dirty="0"/>
              <a:t> </a:t>
            </a:r>
            <a:r>
              <a:rPr lang="ru-RU" dirty="0" err="1"/>
              <a:t>ракетоносії</a:t>
            </a:r>
            <a:r>
              <a:rPr lang="ru-RU" dirty="0"/>
              <a:t> і зараз </a:t>
            </a:r>
            <a:r>
              <a:rPr lang="ru-RU" dirty="0" err="1"/>
              <a:t>розпочало</a:t>
            </a:r>
            <a:r>
              <a:rPr lang="ru-RU" dirty="0"/>
              <a:t> </a:t>
            </a:r>
            <a:r>
              <a:rPr lang="ru-RU" dirty="0" err="1"/>
              <a:t>співробітництво</a:t>
            </a:r>
            <a:r>
              <a:rPr lang="ru-RU" dirty="0"/>
              <a:t> з </a:t>
            </a:r>
            <a:r>
              <a:rPr lang="ru-RU" dirty="0" err="1"/>
              <a:t>американською</a:t>
            </a:r>
            <a:r>
              <a:rPr lang="ru-RU" dirty="0"/>
              <a:t> </a:t>
            </a:r>
            <a:r>
              <a:rPr lang="ru-RU" dirty="0" err="1"/>
              <a:t>компанією</a:t>
            </a:r>
            <a:r>
              <a:rPr lang="ru-RU" dirty="0"/>
              <a:t> </a:t>
            </a:r>
            <a:r>
              <a:rPr lang="en-US" dirty="0"/>
              <a:t>NASA, </a:t>
            </a:r>
            <a:r>
              <a:rPr lang="ru-RU" dirty="0"/>
              <a:t>з </a:t>
            </a:r>
            <a:r>
              <a:rPr lang="ru-RU" dirty="0" err="1"/>
              <a:t>космічною</a:t>
            </a:r>
            <a:r>
              <a:rPr lang="ru-RU" dirty="0"/>
              <a:t> </a:t>
            </a:r>
            <a:r>
              <a:rPr lang="ru-RU" dirty="0" err="1"/>
              <a:t>англомовною</a:t>
            </a:r>
            <a:r>
              <a:rPr lang="ru-RU" dirty="0"/>
              <a:t> </a:t>
            </a:r>
            <a:r>
              <a:rPr lang="ru-RU" dirty="0" err="1"/>
              <a:t>лексикою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6012161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6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93022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Робота з учнівською молоддю.</a:t>
            </a:r>
            <a:br>
              <a:rPr lang="uk-UA" dirty="0" smtClean="0"/>
            </a:br>
            <a:r>
              <a:rPr lang="uk-UA" dirty="0" smtClean="0"/>
              <a:t>Проект «</a:t>
            </a:r>
            <a:r>
              <a:rPr lang="uk-UA" dirty="0" err="1" smtClean="0"/>
              <a:t>Пізнавай</a:t>
            </a:r>
            <a:r>
              <a:rPr lang="uk-UA" dirty="0" smtClean="0"/>
              <a:t> США», </a:t>
            </a:r>
            <a:br>
              <a:rPr lang="uk-UA" dirty="0" smtClean="0"/>
            </a:br>
            <a:r>
              <a:rPr lang="uk-UA" dirty="0" smtClean="0"/>
              <a:t>проект «Міжнародний досвід у допомогу студентам».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708920"/>
            <a:ext cx="3168352" cy="2952328"/>
          </a:xfrm>
        </p:spPr>
        <p:txBody>
          <a:bodyPr/>
          <a:lstStyle/>
          <a:p>
            <a:r>
              <a:rPr lang="uk-UA" dirty="0" smtClean="0"/>
              <a:t>«</a:t>
            </a:r>
            <a:r>
              <a:rPr lang="uk-UA" dirty="0" err="1" smtClean="0"/>
              <a:t>Пізнавай</a:t>
            </a:r>
            <a:r>
              <a:rPr lang="uk-UA" dirty="0" smtClean="0"/>
              <a:t> США» </a:t>
            </a:r>
            <a:r>
              <a:rPr lang="uk-UA" dirty="0" smtClean="0"/>
              <a:t>– 13 зустрічей / 471 учасник</a:t>
            </a:r>
          </a:p>
          <a:p>
            <a:r>
              <a:rPr lang="uk-UA" dirty="0" smtClean="0"/>
              <a:t>Міжнародний досвід у допомогу студентам: лекції </a:t>
            </a:r>
            <a:r>
              <a:rPr lang="uk-UA" dirty="0" err="1" smtClean="0"/>
              <a:t>Т.Гаврилюк</a:t>
            </a:r>
            <a:r>
              <a:rPr lang="uk-UA" dirty="0" smtClean="0"/>
              <a:t>	</a:t>
            </a:r>
            <a:endParaRPr lang="uk-UA" dirty="0" smtClean="0"/>
          </a:p>
          <a:p>
            <a:r>
              <a:rPr lang="uk-UA" dirty="0" smtClean="0"/>
              <a:t>4 </a:t>
            </a:r>
            <a:r>
              <a:rPr lang="uk-UA" dirty="0" smtClean="0"/>
              <a:t>/98 слухачів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348880"/>
            <a:ext cx="5496612" cy="4122458"/>
          </a:xfrm>
        </p:spPr>
      </p:pic>
    </p:spTree>
    <p:extLst>
      <p:ext uri="{BB962C8B-B14F-4D97-AF65-F5344CB8AC3E}">
        <p14:creationId xmlns:p14="http://schemas.microsoft.com/office/powerpoint/2010/main" val="4188945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noProof="0" dirty="0" smtClean="0"/>
              <a:t>Англомовний клуб «Добра розмова» з американськими волонтерами.</a:t>
            </a:r>
            <a:br>
              <a:rPr lang="uk-UA" noProof="0" dirty="0" smtClean="0"/>
            </a:br>
            <a:r>
              <a:rPr lang="uk-UA" dirty="0" smtClean="0"/>
              <a:t>48 зустрічей / 1648 учасників</a:t>
            </a:r>
            <a:endParaRPr lang="uk-UA" noProof="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6270103" cy="469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00808"/>
            <a:ext cx="3484885" cy="213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63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noProof="0" dirty="0" smtClean="0"/>
              <a:t>Англомовний клуб «Добра розмова»</a:t>
            </a:r>
            <a:endParaRPr lang="uk-UA" noProof="0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107504" y="1124744"/>
            <a:ext cx="4163888" cy="5733256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/>
              <a:t>Читаємо</a:t>
            </a:r>
            <a:r>
              <a:rPr lang="ru-RU" b="1" dirty="0" smtClean="0"/>
              <a:t> </a:t>
            </a:r>
            <a:r>
              <a:rPr lang="ru-RU" b="1" dirty="0" err="1" smtClean="0"/>
              <a:t>Яворницького</a:t>
            </a:r>
            <a:r>
              <a:rPr lang="ru-RU" b="1" dirty="0" smtClean="0"/>
              <a:t> </a:t>
            </a:r>
            <a:r>
              <a:rPr lang="ru-RU" b="1" dirty="0" err="1" smtClean="0"/>
              <a:t>англійською</a:t>
            </a:r>
            <a:r>
              <a:rPr lang="ru-RU" b="1" dirty="0" smtClean="0"/>
              <a:t> </a:t>
            </a:r>
            <a:r>
              <a:rPr lang="ru-RU" b="1" dirty="0" err="1" smtClean="0"/>
              <a:t>мовою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/>
              <a:t>М</a:t>
            </a:r>
            <a:r>
              <a:rPr lang="ru-RU" dirty="0" err="1" smtClean="0"/>
              <a:t>икола</a:t>
            </a:r>
            <a:r>
              <a:rPr lang="ru-RU" dirty="0" smtClean="0"/>
              <a:t> Чабан </a:t>
            </a:r>
            <a:r>
              <a:rPr lang="ru-RU" dirty="0" err="1" smtClean="0"/>
              <a:t>презентував</a:t>
            </a:r>
            <a:r>
              <a:rPr lang="ru-RU" dirty="0" smtClean="0"/>
              <a:t> книгу </a:t>
            </a:r>
            <a:r>
              <a:rPr lang="ru-RU" dirty="0" err="1" smtClean="0"/>
              <a:t>англійською</a:t>
            </a:r>
            <a:r>
              <a:rPr lang="ru-RU" dirty="0" smtClean="0"/>
              <a:t> </a:t>
            </a:r>
            <a:r>
              <a:rPr lang="ru-RU" dirty="0" err="1" smtClean="0"/>
              <a:t>мовою</a:t>
            </a:r>
            <a:r>
              <a:rPr lang="ru-RU" dirty="0" smtClean="0"/>
              <a:t> про </a:t>
            </a:r>
            <a:r>
              <a:rPr lang="ru-RU" dirty="0" err="1" smtClean="0"/>
              <a:t>дослідника</a:t>
            </a:r>
            <a:r>
              <a:rPr lang="ru-RU" dirty="0" smtClean="0"/>
              <a:t> </a:t>
            </a:r>
            <a:r>
              <a:rPr lang="ru-RU" dirty="0" err="1" smtClean="0"/>
              <a:t>козацького</a:t>
            </a:r>
            <a:r>
              <a:rPr lang="ru-RU" dirty="0" smtClean="0"/>
              <a:t> краю.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uk-UA" dirty="0"/>
          </a:p>
          <a:p>
            <a:r>
              <a:rPr lang="uk-UA" dirty="0" smtClean="0"/>
              <a:t>На День незалежності України </a:t>
            </a:r>
            <a:r>
              <a:rPr lang="uk-UA" dirty="0" smtClean="0"/>
              <a:t> </a:t>
            </a:r>
            <a:r>
              <a:rPr lang="uk-UA" dirty="0" smtClean="0"/>
              <a:t>вшанували пам’ять </a:t>
            </a:r>
            <a:r>
              <a:rPr lang="uk-UA" dirty="0" smtClean="0"/>
              <a:t>видатного земляка Олександра </a:t>
            </a:r>
            <a:r>
              <a:rPr lang="uk-UA" dirty="0" smtClean="0"/>
              <a:t>Поля.</a:t>
            </a:r>
          </a:p>
          <a:p>
            <a:endParaRPr lang="uk-UA" dirty="0"/>
          </a:p>
          <a:p>
            <a:r>
              <a:rPr lang="ru-RU" dirty="0"/>
              <a:t>Модератор </a:t>
            </a:r>
            <a:r>
              <a:rPr lang="ru-RU" dirty="0" err="1"/>
              <a:t>зустрічі</a:t>
            </a:r>
            <a:r>
              <a:rPr lang="ru-RU" dirty="0"/>
              <a:t> Тамара Гаврилюк </a:t>
            </a:r>
            <a:r>
              <a:rPr lang="ru-RU" dirty="0" err="1"/>
              <a:t>підготувала</a:t>
            </a:r>
            <a:r>
              <a:rPr lang="ru-RU" dirty="0"/>
              <a:t> </a:t>
            </a:r>
            <a:r>
              <a:rPr lang="ru-RU" dirty="0" err="1"/>
              <a:t>інформаційне</a:t>
            </a:r>
            <a:r>
              <a:rPr lang="ru-RU" dirty="0"/>
              <a:t> слайд-шоу «Колумб </a:t>
            </a:r>
            <a:r>
              <a:rPr lang="ru-RU" dirty="0" err="1"/>
              <a:t>українського</a:t>
            </a:r>
            <a:r>
              <a:rPr lang="ru-RU" dirty="0"/>
              <a:t> степу», яке </a:t>
            </a:r>
            <a:r>
              <a:rPr lang="ru-RU" dirty="0" err="1"/>
              <a:t>містило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факти</a:t>
            </a:r>
            <a:r>
              <a:rPr lang="ru-RU" dirty="0"/>
              <a:t> </a:t>
            </a:r>
            <a:r>
              <a:rPr lang="ru-RU" dirty="0" err="1"/>
              <a:t>біографії</a:t>
            </a:r>
            <a:r>
              <a:rPr lang="ru-RU" dirty="0"/>
              <a:t>, </a:t>
            </a:r>
            <a:r>
              <a:rPr lang="ru-RU" dirty="0" err="1"/>
              <a:t>перелік</a:t>
            </a:r>
            <a:r>
              <a:rPr lang="ru-RU" dirty="0"/>
              <a:t> заслуг </a:t>
            </a:r>
            <a:r>
              <a:rPr lang="ru-RU" dirty="0" err="1"/>
              <a:t>людини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сприяла</a:t>
            </a:r>
            <a:r>
              <a:rPr lang="ru-RU" dirty="0"/>
              <a:t> </a:t>
            </a:r>
            <a:r>
              <a:rPr lang="ru-RU" dirty="0" err="1"/>
              <a:t>промисловому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регіону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956" y="2060848"/>
            <a:ext cx="4704524" cy="3528392"/>
          </a:xfrm>
        </p:spPr>
      </p:pic>
    </p:spTree>
    <p:extLst>
      <p:ext uri="{BB962C8B-B14F-4D97-AF65-F5344CB8AC3E}">
        <p14:creationId xmlns:p14="http://schemas.microsoft.com/office/powerpoint/2010/main" val="224363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noProof="0" dirty="0" smtClean="0"/>
              <a:t>Англомовний клуб «Добра розмова»: </a:t>
            </a:r>
            <a:r>
              <a:rPr lang="uk-UA" noProof="0" dirty="0" err="1" smtClean="0"/>
              <a:t>“Швидка</a:t>
            </a:r>
            <a:r>
              <a:rPr lang="uk-UA" noProof="0" dirty="0" smtClean="0"/>
              <a:t> </a:t>
            </a:r>
            <a:r>
              <a:rPr lang="uk-UA" noProof="0" dirty="0" err="1" smtClean="0"/>
              <a:t>англійська”</a:t>
            </a:r>
            <a:endParaRPr lang="uk-UA" noProof="0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251520" y="1556792"/>
            <a:ext cx="4019872" cy="506116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Швидка</a:t>
            </a:r>
            <a:r>
              <a:rPr lang="ru-RU" dirty="0" smtClean="0"/>
              <a:t> </a:t>
            </a:r>
            <a:r>
              <a:rPr lang="ru-RU" dirty="0" err="1" smtClean="0"/>
              <a:t>англійська</a:t>
            </a:r>
            <a:r>
              <a:rPr lang="ru-RU" dirty="0" smtClean="0"/>
              <a:t>» 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ігрова</a:t>
            </a:r>
            <a:r>
              <a:rPr lang="ru-RU" dirty="0" smtClean="0"/>
              <a:t> методика </a:t>
            </a:r>
            <a:r>
              <a:rPr lang="ru-RU" dirty="0" err="1" smtClean="0"/>
              <a:t>вивчення</a:t>
            </a:r>
            <a:r>
              <a:rPr lang="ru-RU" dirty="0" smtClean="0"/>
              <a:t> </a:t>
            </a:r>
            <a:r>
              <a:rPr lang="ru-RU" dirty="0" err="1" smtClean="0"/>
              <a:t>англійської</a:t>
            </a:r>
            <a:r>
              <a:rPr lang="ru-RU" dirty="0" smtClean="0"/>
              <a:t> </a:t>
            </a:r>
            <a:r>
              <a:rPr lang="ru-RU" dirty="0" err="1" smtClean="0"/>
              <a:t>мови</a:t>
            </a:r>
            <a:r>
              <a:rPr lang="ru-RU" dirty="0" smtClean="0"/>
              <a:t>. </a:t>
            </a:r>
            <a:r>
              <a:rPr lang="ru-RU" dirty="0" err="1" smtClean="0"/>
              <a:t>Сутність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полягає</a:t>
            </a:r>
            <a:r>
              <a:rPr lang="ru-RU" dirty="0" smtClean="0"/>
              <a:t> у тому,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учасники</a:t>
            </a:r>
            <a:r>
              <a:rPr lang="ru-RU" dirty="0" smtClean="0"/>
              <a:t> </a:t>
            </a:r>
            <a:r>
              <a:rPr lang="ru-RU" dirty="0" err="1" smtClean="0"/>
              <a:t>формують</a:t>
            </a:r>
            <a:r>
              <a:rPr lang="ru-RU" dirty="0" smtClean="0"/>
              <a:t> пари, </a:t>
            </a:r>
            <a:r>
              <a:rPr lang="ru-RU" dirty="0" err="1" smtClean="0"/>
              <a:t>кожні</a:t>
            </a:r>
            <a:r>
              <a:rPr lang="ru-RU" dirty="0" smtClean="0"/>
              <a:t> 2-3 </a:t>
            </a:r>
            <a:r>
              <a:rPr lang="ru-RU" dirty="0" err="1" smtClean="0"/>
              <a:t>хвилини</a:t>
            </a:r>
            <a:r>
              <a:rPr lang="ru-RU" dirty="0" smtClean="0"/>
              <a:t> </a:t>
            </a:r>
            <a:r>
              <a:rPr lang="ru-RU" dirty="0" err="1" smtClean="0"/>
              <a:t>людина</a:t>
            </a:r>
            <a:r>
              <a:rPr lang="ru-RU" dirty="0" smtClean="0"/>
              <a:t> </a:t>
            </a:r>
            <a:r>
              <a:rPr lang="ru-RU" dirty="0" err="1" smtClean="0"/>
              <a:t>спілкується</a:t>
            </a:r>
            <a:r>
              <a:rPr lang="ru-RU" dirty="0" smtClean="0"/>
              <a:t> </a:t>
            </a:r>
            <a:r>
              <a:rPr lang="ru-RU" dirty="0" err="1" smtClean="0"/>
              <a:t>англійською</a:t>
            </a:r>
            <a:r>
              <a:rPr lang="ru-RU" dirty="0" smtClean="0"/>
              <a:t> на </a:t>
            </a:r>
            <a:r>
              <a:rPr lang="ru-RU" dirty="0" err="1" smtClean="0"/>
              <a:t>запропоновану</a:t>
            </a:r>
            <a:r>
              <a:rPr lang="ru-RU" dirty="0" smtClean="0"/>
              <a:t> модератором тему (</a:t>
            </a:r>
            <a:r>
              <a:rPr lang="ru-RU" dirty="0" err="1" smtClean="0"/>
              <a:t>відповідає</a:t>
            </a:r>
            <a:r>
              <a:rPr lang="ru-RU" dirty="0" smtClean="0"/>
              <a:t> на </a:t>
            </a:r>
            <a:r>
              <a:rPr lang="ru-RU" dirty="0" err="1" smtClean="0"/>
              <a:t>поставлене</a:t>
            </a:r>
            <a:r>
              <a:rPr lang="ru-RU" dirty="0" smtClean="0"/>
              <a:t> </a:t>
            </a:r>
            <a:r>
              <a:rPr lang="ru-RU" dirty="0" err="1" smtClean="0"/>
              <a:t>питання</a:t>
            </a:r>
            <a:r>
              <a:rPr lang="ru-RU" dirty="0" smtClean="0"/>
              <a:t>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висловлює</a:t>
            </a:r>
            <a:r>
              <a:rPr lang="ru-RU" dirty="0" smtClean="0"/>
              <a:t> </a:t>
            </a:r>
            <a:r>
              <a:rPr lang="ru-RU" dirty="0" err="1" smtClean="0"/>
              <a:t>особисті</a:t>
            </a:r>
            <a:r>
              <a:rPr lang="ru-RU" dirty="0" smtClean="0"/>
              <a:t> думки)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малознайомою</a:t>
            </a:r>
            <a:r>
              <a:rPr lang="ru-RU" dirty="0" smtClean="0"/>
              <a:t> </a:t>
            </a:r>
            <a:r>
              <a:rPr lang="ru-RU" dirty="0" err="1" smtClean="0"/>
              <a:t>людиною</a:t>
            </a:r>
            <a:r>
              <a:rPr lang="ru-RU" dirty="0" smtClean="0"/>
              <a:t>, таким чином </a:t>
            </a:r>
            <a:r>
              <a:rPr lang="ru-RU" dirty="0" err="1" smtClean="0"/>
              <a:t>виходить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зони</a:t>
            </a:r>
            <a:r>
              <a:rPr lang="ru-RU" dirty="0" smtClean="0"/>
              <a:t> комфорту, </a:t>
            </a:r>
            <a:r>
              <a:rPr lang="ru-RU" dirty="0" err="1" smtClean="0"/>
              <a:t>знаходиться</a:t>
            </a:r>
            <a:r>
              <a:rPr lang="ru-RU" dirty="0" smtClean="0"/>
              <a:t> у </a:t>
            </a:r>
            <a:r>
              <a:rPr lang="ru-RU" dirty="0" err="1" smtClean="0"/>
              <a:t>стані</a:t>
            </a:r>
            <a:r>
              <a:rPr lang="ru-RU" dirty="0" smtClean="0"/>
              <a:t> легкого </a:t>
            </a:r>
            <a:r>
              <a:rPr lang="ru-RU" dirty="0" err="1" smtClean="0"/>
              <a:t>стресу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не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пильним</a:t>
            </a:r>
            <a:r>
              <a:rPr lang="ru-RU" dirty="0" smtClean="0"/>
              <a:t> </a:t>
            </a:r>
            <a:r>
              <a:rPr lang="ru-RU" dirty="0" err="1" smtClean="0"/>
              <a:t>наглядом</a:t>
            </a:r>
            <a:r>
              <a:rPr lang="ru-RU" dirty="0" smtClean="0"/>
              <a:t> </a:t>
            </a:r>
            <a:r>
              <a:rPr lang="ru-RU" dirty="0" err="1" smtClean="0"/>
              <a:t>викладача</a:t>
            </a:r>
            <a:r>
              <a:rPr lang="ru-RU" dirty="0" smtClean="0"/>
              <a:t>, т.ч. не </a:t>
            </a:r>
            <a:r>
              <a:rPr lang="ru-RU" dirty="0" err="1" smtClean="0"/>
              <a:t>боїться</a:t>
            </a:r>
            <a:r>
              <a:rPr lang="ru-RU" dirty="0" smtClean="0"/>
              <a:t> </a:t>
            </a:r>
            <a:r>
              <a:rPr lang="ru-RU" dirty="0" err="1" smtClean="0"/>
              <a:t>своїх</a:t>
            </a:r>
            <a:r>
              <a:rPr lang="ru-RU" dirty="0" smtClean="0"/>
              <a:t> </a:t>
            </a:r>
            <a:r>
              <a:rPr lang="ru-RU" dirty="0" err="1" smtClean="0"/>
              <a:t>помилок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зауважень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боку педагога/</a:t>
            </a:r>
            <a:r>
              <a:rPr lang="ru-RU" dirty="0" err="1" smtClean="0"/>
              <a:t>викладача</a:t>
            </a:r>
            <a:r>
              <a:rPr lang="ru-RU" dirty="0" smtClean="0"/>
              <a:t>.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спілкування</a:t>
            </a:r>
            <a:r>
              <a:rPr lang="ru-RU" dirty="0" smtClean="0"/>
              <a:t> </a:t>
            </a:r>
            <a:r>
              <a:rPr lang="ru-RU" dirty="0" err="1" smtClean="0"/>
              <a:t>партнери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бути </a:t>
            </a:r>
            <a:r>
              <a:rPr lang="ru-RU" dirty="0" err="1" smtClean="0"/>
              <a:t>доброзичливими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допомагати</a:t>
            </a:r>
            <a:r>
              <a:rPr lang="ru-RU" dirty="0" smtClean="0"/>
              <a:t> </a:t>
            </a:r>
            <a:r>
              <a:rPr lang="ru-RU" dirty="0" err="1" smtClean="0"/>
              <a:t>одне</a:t>
            </a:r>
            <a:r>
              <a:rPr lang="ru-RU" dirty="0" smtClean="0"/>
              <a:t> одному у </a:t>
            </a:r>
            <a:r>
              <a:rPr lang="ru-RU" dirty="0" err="1" smtClean="0"/>
              <a:t>разі</a:t>
            </a:r>
            <a:r>
              <a:rPr lang="ru-RU" dirty="0" smtClean="0"/>
              <a:t> </a:t>
            </a:r>
            <a:r>
              <a:rPr lang="ru-RU" dirty="0" err="1" smtClean="0"/>
              <a:t>необхідності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Содержимое 5" descr="16472948_1596862803660779_1979279879447895190_n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4512567" y="2103436"/>
            <a:ext cx="4263696" cy="3197772"/>
          </a:xfrm>
        </p:spPr>
      </p:pic>
    </p:spTree>
    <p:extLst>
      <p:ext uri="{BB962C8B-B14F-4D97-AF65-F5344CB8AC3E}">
        <p14:creationId xmlns:p14="http://schemas.microsoft.com/office/powerpoint/2010/main" val="224363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846640" cy="1282154"/>
          </a:xfrm>
        </p:spPr>
        <p:txBody>
          <a:bodyPr>
            <a:normAutofit fontScale="90000"/>
          </a:bodyPr>
          <a:lstStyle/>
          <a:p>
            <a:r>
              <a:rPr lang="uk-UA" noProof="0" dirty="0" smtClean="0"/>
              <a:t>Перегляди </a:t>
            </a:r>
            <a:r>
              <a:rPr lang="uk-UA" noProof="0" dirty="0" smtClean="0"/>
              <a:t>та обговорення англомовного </a:t>
            </a:r>
            <a:r>
              <a:rPr lang="uk-UA" noProof="0" dirty="0" smtClean="0"/>
              <a:t>кіно: кіноклуб + індивідуальні  </a:t>
            </a:r>
            <a:br>
              <a:rPr lang="uk-UA" noProof="0" dirty="0" smtClean="0"/>
            </a:br>
            <a:r>
              <a:rPr lang="uk-UA" noProof="0" dirty="0" smtClean="0"/>
              <a:t>58/615 глядачів</a:t>
            </a:r>
            <a:endParaRPr lang="uk-UA" noProof="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6072675" cy="4554506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340768"/>
            <a:ext cx="2736304" cy="195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75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op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TM01859862[[fn=Поп-музыка]]</Template>
  <TotalTime>878</TotalTime>
  <Words>448</Words>
  <Application>Microsoft Office PowerPoint</Application>
  <PresentationFormat>Экран (4:3)</PresentationFormat>
  <Paragraphs>78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Urban Pop</vt:lpstr>
      <vt:lpstr>Звіт інформаційно-ресурсного центру  «Вікно в Америку»  за 2016 Р.  Рік англійської мови в Україні </vt:lpstr>
      <vt:lpstr>Основні показники</vt:lpstr>
      <vt:lpstr>Проект «Космічна столиця на Дніпрі» / Space capital on the Dnieper 18 заходів / 500 учасників Інтерактивна-презентація + виставка дитячих малюнків у бібліотеці</vt:lpstr>
      <vt:lpstr>Школярам про рідне місто англійською</vt:lpstr>
      <vt:lpstr>Робота з учнівською молоддю. Проект «Пізнавай США»,  проект «Міжнародний досвід у допомогу студентам».</vt:lpstr>
      <vt:lpstr>Англомовний клуб «Добра розмова» з американськими волонтерами. 48 зустрічей / 1648 учасників</vt:lpstr>
      <vt:lpstr>Англомовний клуб «Добра розмова»</vt:lpstr>
      <vt:lpstr>Англомовний клуб «Добра розмова»: “Швидка англійська”</vt:lpstr>
      <vt:lpstr>Перегляди та обговорення англомовного кіно: кіноклуб + індивідуальні   58/615 глядачів</vt:lpstr>
      <vt:lpstr>Проект «Експрес англійська».  Автор, вчитель-інструктор Тамара Гаврилюк. 78 зустрічей-уроків/ 2439 відвідувань учасників</vt:lpstr>
      <vt:lpstr>Експрес-курс англійської мови.  Базова англійська: 38 /1168 учасників </vt:lpstr>
      <vt:lpstr>Експрес-курс англійської мови. “Активуй англійську!”  11 жовтня – рекорд відвідувань – 120 чоловік.</vt:lpstr>
      <vt:lpstr>Експрес-курс англійської мови. “Активуй англійську!” : 40 зустрічей / 1271 відвідувачів  </vt:lpstr>
      <vt:lpstr>Всесвітній день англійської мови. квітень</vt:lpstr>
      <vt:lpstr>Всесвітній день англійської мови.</vt:lpstr>
      <vt:lpstr>Спроба встановлення рекорду для книги гіннесу: «Найбільший урок англійської мови в неангломовній країні»:  28 травня. Близько 80 учасників</vt:lpstr>
      <vt:lpstr>Залучення волонтерів АМЕРИКАНЦІВ: Джейсон Раш, Стівен Нічолс, Ерік Неллер, Спенсер Пітерсен. застосування фандрезінгу (гості отримали подарунки від вдячних відвідувачів центру, членів клубів, студентів курсів)</vt:lpstr>
      <vt:lpstr>Літні дитячі табори. Динамічна англійська: Волонтер Олександра Миргородська.  4 зустрічі охопили 135 дітей + дитячий клуб.</vt:lpstr>
      <vt:lpstr>Альтанка – 1. червень</vt:lpstr>
      <vt:lpstr>Альтанка – 2, вересень:  «Привіт, ENGLISH! We are back to school!». </vt:lpstr>
      <vt:lpstr>13 виставок. Весняна виставка. березень</vt:lpstr>
      <vt:lpstr>Весняний концерт</vt:lpstr>
      <vt:lpstr>Участь у наукових конференціях.  ДОУНБ, ОНБ, ДТЗТУ: 5 виступів. Висвітлили питання: Лінгвокраєзнавство, Елементи музейної діяльності у роботі центру, Реалізація міжнародного проекту «Вікна на велосипедах», Досвід з залучення волонтерів до бібліотечних заходів, Напрямки співпраці бібліотеки з бібліотеками вишів. </vt:lpstr>
      <vt:lpstr>Нас знімало і запрошувало телебачення!  5 Публікацій в онлайн-пресі, анонси в   інтернет  - 48</vt:lpstr>
      <vt:lpstr> Робота центру «Вікно в Америку» була всебічно відображена у соціальних мережах:  2 351 публікацій / 459 435 охоплення</vt:lpstr>
      <vt:lpstr>Долучайтеся до вивчення англійської мови разом з нами!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</dc:creator>
  <cp:lastModifiedBy>Window</cp:lastModifiedBy>
  <cp:revision>61</cp:revision>
  <dcterms:created xsi:type="dcterms:W3CDTF">2016-11-27T17:18:45Z</dcterms:created>
  <dcterms:modified xsi:type="dcterms:W3CDTF">2017-06-13T15:57:52Z</dcterms:modified>
</cp:coreProperties>
</file>